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  <p:sldMasterId id="2147483660" r:id="rId5"/>
  </p:sldMasterIdLst>
  <p:notesMasterIdLst>
    <p:notesMasterId r:id="rId18"/>
  </p:notesMasterIdLst>
  <p:handoutMasterIdLst>
    <p:handoutMasterId r:id="rId19"/>
  </p:handoutMasterIdLst>
  <p:sldIdLst>
    <p:sldId id="305" r:id="rId6"/>
    <p:sldId id="4950" r:id="rId7"/>
    <p:sldId id="302" r:id="rId8"/>
    <p:sldId id="4948" r:id="rId9"/>
    <p:sldId id="4941" r:id="rId10"/>
    <p:sldId id="4942" r:id="rId11"/>
    <p:sldId id="4943" r:id="rId12"/>
    <p:sldId id="4946" r:id="rId13"/>
    <p:sldId id="4949" r:id="rId14"/>
    <p:sldId id="4947" r:id="rId15"/>
    <p:sldId id="4952" r:id="rId16"/>
    <p:sldId id="4951" r:id="rId17"/>
  </p:sldIdLst>
  <p:sldSz cx="9144000" cy="5143500" type="screen16x9"/>
  <p:notesSz cx="6858000" cy="9144000"/>
  <p:defaultTextStyle>
    <a:defPPr>
      <a:defRPr lang="en-US"/>
    </a:defPPr>
    <a:lvl1pPr marL="0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7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54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32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08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86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  <p15:guide id="3" orient="horz" pos="928">
          <p15:clr>
            <a:srgbClr val="A4A3A4"/>
          </p15:clr>
        </p15:guide>
        <p15:guide id="4" orient="horz" pos="3145">
          <p15:clr>
            <a:srgbClr val="A4A3A4"/>
          </p15:clr>
        </p15:guide>
        <p15:guide id="5" orient="horz" pos="3007">
          <p15:clr>
            <a:srgbClr val="A4A3A4"/>
          </p15:clr>
        </p15:guide>
        <p15:guide id="6" orient="horz" pos="2786">
          <p15:clr>
            <a:srgbClr val="A4A3A4"/>
          </p15:clr>
        </p15:guide>
        <p15:guide id="7" orient="horz" pos="633">
          <p15:clr>
            <a:srgbClr val="A4A3A4"/>
          </p15:clr>
        </p15:guide>
        <p15:guide id="8" orient="horz" pos="446">
          <p15:clr>
            <a:srgbClr val="A4A3A4"/>
          </p15:clr>
        </p15:guide>
        <p15:guide id="9" pos="5533">
          <p15:clr>
            <a:srgbClr val="A4A3A4"/>
          </p15:clr>
        </p15:guide>
        <p15:guide id="10" pos="4564">
          <p15:clr>
            <a:srgbClr val="A4A3A4"/>
          </p15:clr>
        </p15:guide>
        <p15:guide id="11" pos="2207">
          <p15:clr>
            <a:srgbClr val="A4A3A4"/>
          </p15:clr>
        </p15:guide>
        <p15:guide id="12" pos="1115">
          <p15:clr>
            <a:srgbClr val="A4A3A4"/>
          </p15:clr>
        </p15:guide>
        <p15:guide id="13" pos="155">
          <p15:clr>
            <a:srgbClr val="A4A3A4"/>
          </p15:clr>
        </p15:guide>
        <p15:guide id="14" pos="1253">
          <p15:clr>
            <a:srgbClr val="A4A3A4"/>
          </p15:clr>
        </p15:guide>
        <p15:guide id="15" pos="2691">
          <p15:clr>
            <a:srgbClr val="A4A3A4"/>
          </p15:clr>
        </p15:guide>
        <p15:guide id="16" pos="3434">
          <p15:clr>
            <a:srgbClr val="A4A3A4"/>
          </p15:clr>
        </p15:guide>
        <p15:guide id="17" pos="2998">
          <p15:clr>
            <a:srgbClr val="A4A3A4"/>
          </p15:clr>
        </p15:guide>
        <p15:guide id="18" pos="44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F78"/>
    <a:srgbClr val="242C34"/>
    <a:srgbClr val="00A5DB"/>
    <a:srgbClr val="0F235E"/>
    <a:srgbClr val="2D4764"/>
    <a:srgbClr val="112138"/>
    <a:srgbClr val="E4040E"/>
    <a:srgbClr val="FF0080"/>
    <a:srgbClr val="FFFFF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E1B1DC-F20D-4F82-B308-268BB13292A3}" v="169" dt="2024-04-08T07:40:54.911"/>
  </p1510:revLst>
</p1510:revInfo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723" autoAdjust="0"/>
  </p:normalViewPr>
  <p:slideViewPr>
    <p:cSldViewPr snapToGrid="0">
      <p:cViewPr>
        <p:scale>
          <a:sx n="150" d="100"/>
          <a:sy n="150" d="100"/>
        </p:scale>
        <p:origin x="486" y="168"/>
      </p:cViewPr>
      <p:guideLst>
        <p:guide orient="horz" pos="4320"/>
        <p:guide pos="7680"/>
        <p:guide orient="horz" pos="928"/>
        <p:guide orient="horz" pos="3145"/>
        <p:guide orient="horz" pos="3007"/>
        <p:guide orient="horz" pos="2786"/>
        <p:guide orient="horz" pos="633"/>
        <p:guide orient="horz" pos="446"/>
        <p:guide pos="5533"/>
        <p:guide pos="4564"/>
        <p:guide pos="2207"/>
        <p:guide pos="1115"/>
        <p:guide pos="155"/>
        <p:guide pos="1253"/>
        <p:guide pos="2691"/>
        <p:guide pos="3434"/>
        <p:guide pos="2998"/>
        <p:guide pos="44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Daniel (ERNI)" userId="34522efc-91d4-41ca-902c-8542ea951c58" providerId="ADAL" clId="{7BE1B1DC-F20D-4F82-B308-268BB13292A3}"/>
    <pc:docChg chg="undo redo custSel modSld sldOrd">
      <pc:chgData name="Stefan Daniel (ERNI)" userId="34522efc-91d4-41ca-902c-8542ea951c58" providerId="ADAL" clId="{7BE1B1DC-F20D-4F82-B308-268BB13292A3}" dt="2024-04-08T07:40:54.911" v="297" actId="108"/>
      <pc:docMkLst>
        <pc:docMk/>
      </pc:docMkLst>
      <pc:sldChg chg="modSp mod modNotesTx">
        <pc:chgData name="Stefan Daniel (ERNI)" userId="34522efc-91d4-41ca-902c-8542ea951c58" providerId="ADAL" clId="{7BE1B1DC-F20D-4F82-B308-268BB13292A3}" dt="2024-04-08T07:40:54.911" v="297" actId="108"/>
        <pc:sldMkLst>
          <pc:docMk/>
          <pc:sldMk cId="4173722781" sldId="4941"/>
        </pc:sldMkLst>
        <pc:spChg chg="mod">
          <ac:chgData name="Stefan Daniel (ERNI)" userId="34522efc-91d4-41ca-902c-8542ea951c58" providerId="ADAL" clId="{7BE1B1DC-F20D-4F82-B308-268BB13292A3}" dt="2024-04-08T07:40:38.647" v="295" actId="1076"/>
          <ac:spMkLst>
            <pc:docMk/>
            <pc:sldMk cId="4173722781" sldId="4941"/>
            <ac:spMk id="4" creationId="{7EC0C436-FD37-43BD-38F6-17F4BAFAE68B}"/>
          </ac:spMkLst>
        </pc:spChg>
        <pc:spChg chg="mod">
          <ac:chgData name="Stefan Daniel (ERNI)" userId="34522efc-91d4-41ca-902c-8542ea951c58" providerId="ADAL" clId="{7BE1B1DC-F20D-4F82-B308-268BB13292A3}" dt="2024-04-08T07:40:54.911" v="297" actId="108"/>
          <ac:spMkLst>
            <pc:docMk/>
            <pc:sldMk cId="4173722781" sldId="4941"/>
            <ac:spMk id="9" creationId="{380A5833-060D-4365-B853-A53B77F456E7}"/>
          </ac:spMkLst>
        </pc:spChg>
        <pc:picChg chg="mod">
          <ac:chgData name="Stefan Daniel (ERNI)" userId="34522efc-91d4-41ca-902c-8542ea951c58" providerId="ADAL" clId="{7BE1B1DC-F20D-4F82-B308-268BB13292A3}" dt="2024-04-08T07:40:46.870" v="296" actId="1076"/>
          <ac:picMkLst>
            <pc:docMk/>
            <pc:sldMk cId="4173722781" sldId="4941"/>
            <ac:picMk id="7" creationId="{3C22EF11-FFC0-2C84-F010-DB55A40A7597}"/>
          </ac:picMkLst>
        </pc:picChg>
      </pc:sldChg>
      <pc:sldChg chg="delSp modSp mod modAnim">
        <pc:chgData name="Stefan Daniel (ERNI)" userId="34522efc-91d4-41ca-902c-8542ea951c58" providerId="ADAL" clId="{7BE1B1DC-F20D-4F82-B308-268BB13292A3}" dt="2024-04-06T16:55:09.613" v="290" actId="20577"/>
        <pc:sldMkLst>
          <pc:docMk/>
          <pc:sldMk cId="2278345681" sldId="4943"/>
        </pc:sldMkLst>
        <pc:spChg chg="mod ord">
          <ac:chgData name="Stefan Daniel (ERNI)" userId="34522efc-91d4-41ca-902c-8542ea951c58" providerId="ADAL" clId="{7BE1B1DC-F20D-4F82-B308-268BB13292A3}" dt="2024-04-06T16:55:09.613" v="290" actId="20577"/>
          <ac:spMkLst>
            <pc:docMk/>
            <pc:sldMk cId="2278345681" sldId="4943"/>
            <ac:spMk id="9" creationId="{380A5833-060D-4365-B853-A53B77F456E7}"/>
          </ac:spMkLst>
        </pc:spChg>
        <pc:graphicFrameChg chg="del mod">
          <ac:chgData name="Stefan Daniel (ERNI)" userId="34522efc-91d4-41ca-902c-8542ea951c58" providerId="ADAL" clId="{7BE1B1DC-F20D-4F82-B308-268BB13292A3}" dt="2024-04-06T16:53:01.443" v="270" actId="478"/>
          <ac:graphicFrameMkLst>
            <pc:docMk/>
            <pc:sldMk cId="2278345681" sldId="4943"/>
            <ac:graphicFrameMk id="25" creationId="{4128FFCF-1388-3DCF-D7AF-E95C3A101B81}"/>
          </ac:graphicFrameMkLst>
        </pc:graphicFrameChg>
      </pc:sldChg>
      <pc:sldChg chg="modSp mod">
        <pc:chgData name="Stefan Daniel (ERNI)" userId="34522efc-91d4-41ca-902c-8542ea951c58" providerId="ADAL" clId="{7BE1B1DC-F20D-4F82-B308-268BB13292A3}" dt="2024-04-06T14:32:29.638" v="86" actId="20577"/>
        <pc:sldMkLst>
          <pc:docMk/>
          <pc:sldMk cId="3613085601" sldId="4946"/>
        </pc:sldMkLst>
        <pc:spChg chg="mod">
          <ac:chgData name="Stefan Daniel (ERNI)" userId="34522efc-91d4-41ca-902c-8542ea951c58" providerId="ADAL" clId="{7BE1B1DC-F20D-4F82-B308-268BB13292A3}" dt="2024-04-06T14:31:39.087" v="63" actId="20577"/>
          <ac:spMkLst>
            <pc:docMk/>
            <pc:sldMk cId="3613085601" sldId="4946"/>
            <ac:spMk id="8" creationId="{0E72212C-E640-45A2-B1C1-C8B75721AB5A}"/>
          </ac:spMkLst>
        </pc:spChg>
        <pc:spChg chg="mod">
          <ac:chgData name="Stefan Daniel (ERNI)" userId="34522efc-91d4-41ca-902c-8542ea951c58" providerId="ADAL" clId="{7BE1B1DC-F20D-4F82-B308-268BB13292A3}" dt="2024-04-06T14:32:29.638" v="86" actId="20577"/>
          <ac:spMkLst>
            <pc:docMk/>
            <pc:sldMk cId="3613085601" sldId="4946"/>
            <ac:spMk id="9" creationId="{380A5833-060D-4365-B853-A53B77F456E7}"/>
          </ac:spMkLst>
        </pc:spChg>
      </pc:sldChg>
      <pc:sldChg chg="modSp mod ord modAnim">
        <pc:chgData name="Stefan Daniel (ERNI)" userId="34522efc-91d4-41ca-902c-8542ea951c58" providerId="ADAL" clId="{7BE1B1DC-F20D-4F82-B308-268BB13292A3}" dt="2024-04-06T16:50:05.299" v="144"/>
        <pc:sldMkLst>
          <pc:docMk/>
          <pc:sldMk cId="3498304509" sldId="4947"/>
        </pc:sldMkLst>
        <pc:spChg chg="mod">
          <ac:chgData name="Stefan Daniel (ERNI)" userId="34522efc-91d4-41ca-902c-8542ea951c58" providerId="ADAL" clId="{7BE1B1DC-F20D-4F82-B308-268BB13292A3}" dt="2024-04-06T16:49:54.709" v="142" actId="14100"/>
          <ac:spMkLst>
            <pc:docMk/>
            <pc:sldMk cId="3498304509" sldId="4947"/>
            <ac:spMk id="9" creationId="{380A5833-060D-4365-B853-A53B77F456E7}"/>
          </ac:spMkLst>
        </pc:spChg>
      </pc:sldChg>
      <pc:sldChg chg="modSp mod">
        <pc:chgData name="Stefan Daniel (ERNI)" userId="34522efc-91d4-41ca-902c-8542ea951c58" providerId="ADAL" clId="{7BE1B1DC-F20D-4F82-B308-268BB13292A3}" dt="2024-04-05T12:13:57.202" v="46" actId="20577"/>
        <pc:sldMkLst>
          <pc:docMk/>
          <pc:sldMk cId="3217096043" sldId="4948"/>
        </pc:sldMkLst>
        <pc:spChg chg="mod">
          <ac:chgData name="Stefan Daniel (ERNI)" userId="34522efc-91d4-41ca-902c-8542ea951c58" providerId="ADAL" clId="{7BE1B1DC-F20D-4F82-B308-268BB13292A3}" dt="2024-04-05T12:13:57.202" v="46" actId="20577"/>
          <ac:spMkLst>
            <pc:docMk/>
            <pc:sldMk cId="3217096043" sldId="4948"/>
            <ac:spMk id="5" creationId="{2E5ECB36-B3EF-CD7C-FA1A-E2C22123C1FA}"/>
          </ac:spMkLst>
        </pc:spChg>
      </pc:sldChg>
      <pc:sldChg chg="modSp mod">
        <pc:chgData name="Stefan Daniel (ERNI)" userId="34522efc-91d4-41ca-902c-8542ea951c58" providerId="ADAL" clId="{7BE1B1DC-F20D-4F82-B308-268BB13292A3}" dt="2024-04-06T14:37:32.912" v="126" actId="20577"/>
        <pc:sldMkLst>
          <pc:docMk/>
          <pc:sldMk cId="2264041289" sldId="4949"/>
        </pc:sldMkLst>
        <pc:spChg chg="mod">
          <ac:chgData name="Stefan Daniel (ERNI)" userId="34522efc-91d4-41ca-902c-8542ea951c58" providerId="ADAL" clId="{7BE1B1DC-F20D-4F82-B308-268BB13292A3}" dt="2024-04-06T14:37:32.912" v="126" actId="20577"/>
          <ac:spMkLst>
            <pc:docMk/>
            <pc:sldMk cId="2264041289" sldId="4949"/>
            <ac:spMk id="6" creationId="{391BB8AF-1859-2915-E2F0-032724E0C89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Lato" panose="020F050202020403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0F03A-118D-4C94-ACE7-41C036CB58E7}" type="datetimeFigureOut">
              <a:rPr lang="en-US" smtClean="0">
                <a:latin typeface="Lato" panose="020F0502020204030203" pitchFamily="34" charset="0"/>
              </a:rPr>
              <a:pPr/>
              <a:t>5/3/2024</a:t>
            </a:fld>
            <a:endParaRPr lang="en-US">
              <a:latin typeface="Lato" panose="020F050202020403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36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CB707A1A-24F1-4A76-9BBF-2BC941EA698A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0CB6685D-1DC3-467A-9755-A4FC0193B35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7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171438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342877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514316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685754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857193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028632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200070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371508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685D-1DC3-467A-9755-A4FC0193B35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30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expirience</a:t>
            </a:r>
            <a:r>
              <a:rPr lang="de-DE" dirty="0"/>
              <a:t>, and </a:t>
            </a:r>
            <a:r>
              <a:rPr lang="de-DE" dirty="0" err="1"/>
              <a:t>building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foundation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product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685D-1DC3-467A-9755-A4FC0193B35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5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Python + </a:t>
            </a:r>
            <a:r>
              <a:rPr lang="de-DE" dirty="0" err="1"/>
              <a:t>c#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685D-1DC3-467A-9755-A4FC0193B35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2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6685D-1DC3-467A-9755-A4FC0193B35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4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Layout-V1_171020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US"/>
              <a:t>Title of presentation, Calibri light 24pt</a:t>
            </a:r>
            <a:endParaRPr lang="de-DE"/>
          </a:p>
        </p:txBody>
      </p:sp>
      <p:pic>
        <p:nvPicPr>
          <p:cNvPr id="3" name="Bild 2" descr="Erni_dark-blu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2473" y="300755"/>
            <a:ext cx="1533866" cy="3971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38574" y="4859102"/>
            <a:ext cx="2300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>
                <a:solidFill>
                  <a:schemeClr val="bg2"/>
                </a:solidFill>
                <a:latin typeface="Calibri Light"/>
                <a:cs typeface="Calibri Light"/>
              </a:rPr>
              <a:t>Miloš Karas, Climber and Professional Test Engineer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rgbClr val="C2C2C2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/>
              <a:t>Sub title text. Calibri bold, 14 </a:t>
            </a:r>
            <a:r>
              <a:rPr lang="en-US" err="1"/>
              <a:t>pt</a:t>
            </a:r>
            <a:r>
              <a:rPr lang="en-US"/>
              <a:t> light grey</a:t>
            </a:r>
          </a:p>
        </p:txBody>
      </p:sp>
    </p:spTree>
    <p:extLst>
      <p:ext uri="{BB962C8B-B14F-4D97-AF65-F5344CB8AC3E}">
        <p14:creationId xmlns:p14="http://schemas.microsoft.com/office/powerpoint/2010/main" val="90444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‹Nr.›</a:t>
            </a:fld>
            <a:endParaRPr lang="en-GB"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249201"/>
            <a:ext cx="4127567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17" hasCustomPrompt="1"/>
          </p:nvPr>
        </p:nvSpPr>
        <p:spPr>
          <a:xfrm>
            <a:off x="4767470" y="1257088"/>
            <a:ext cx="4011405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7466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8" y="1255715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‹Nr.›</a:t>
            </a:fld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25" hasCustomPrompt="1"/>
          </p:nvPr>
        </p:nvSpPr>
        <p:spPr>
          <a:xfrm>
            <a:off x="2432749" y="1257088"/>
            <a:ext cx="1945576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26" hasCustomPrompt="1"/>
          </p:nvPr>
        </p:nvSpPr>
        <p:spPr>
          <a:xfrm>
            <a:off x="4614740" y="1257088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3" name="Inhaltsplatzhalter 7"/>
          <p:cNvSpPr>
            <a:spLocks noGrp="1"/>
          </p:cNvSpPr>
          <p:nvPr>
            <p:ph sz="quarter" idx="27" hasCustomPrompt="1"/>
          </p:nvPr>
        </p:nvSpPr>
        <p:spPr>
          <a:xfrm>
            <a:off x="6813118" y="1257088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</p:spTree>
    <p:extLst>
      <p:ext uri="{BB962C8B-B14F-4D97-AF65-F5344CB8AC3E}">
        <p14:creationId xmlns:p14="http://schemas.microsoft.com/office/powerpoint/2010/main" val="118043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‹Nr.›</a:t>
            </a:fld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28" hasCustomPrompt="1"/>
          </p:nvPr>
        </p:nvSpPr>
        <p:spPr>
          <a:xfrm>
            <a:off x="1997545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8" name="Inhaltsplatzhalter 7"/>
          <p:cNvSpPr>
            <a:spLocks noGrp="1"/>
          </p:cNvSpPr>
          <p:nvPr>
            <p:ph sz="quarter" idx="29" hasCustomPrompt="1"/>
          </p:nvPr>
        </p:nvSpPr>
        <p:spPr>
          <a:xfrm>
            <a:off x="3744331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9" name="Inhaltsplatzhalter 7"/>
          <p:cNvSpPr>
            <a:spLocks noGrp="1"/>
          </p:cNvSpPr>
          <p:nvPr>
            <p:ph sz="quarter" idx="30" hasCustomPrompt="1"/>
          </p:nvPr>
        </p:nvSpPr>
        <p:spPr>
          <a:xfrm>
            <a:off x="7237903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1" name="Inhaltsplatzhalter 7"/>
          <p:cNvSpPr>
            <a:spLocks noGrp="1"/>
          </p:cNvSpPr>
          <p:nvPr>
            <p:ph sz="quarter" idx="32" hasCustomPrompt="1"/>
          </p:nvPr>
        </p:nvSpPr>
        <p:spPr>
          <a:xfrm>
            <a:off x="5491117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2" name="Inhaltsplatzhalter 7"/>
          <p:cNvSpPr>
            <a:spLocks noGrp="1"/>
          </p:cNvSpPr>
          <p:nvPr>
            <p:ph sz="quarter" idx="33" hasCustomPrompt="1"/>
          </p:nvPr>
        </p:nvSpPr>
        <p:spPr>
          <a:xfrm>
            <a:off x="250759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3" name="Inhaltsplatzhalter 7"/>
          <p:cNvSpPr>
            <a:spLocks noGrp="1"/>
          </p:cNvSpPr>
          <p:nvPr>
            <p:ph sz="quarter" idx="34" hasCustomPrompt="1"/>
          </p:nvPr>
        </p:nvSpPr>
        <p:spPr>
          <a:xfrm>
            <a:off x="1997545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4" name="Inhaltsplatzhalter 7"/>
          <p:cNvSpPr>
            <a:spLocks noGrp="1"/>
          </p:cNvSpPr>
          <p:nvPr>
            <p:ph sz="quarter" idx="35" hasCustomPrompt="1"/>
          </p:nvPr>
        </p:nvSpPr>
        <p:spPr>
          <a:xfrm>
            <a:off x="3744331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5" name="Inhaltsplatzhalter 7"/>
          <p:cNvSpPr>
            <a:spLocks noGrp="1"/>
          </p:cNvSpPr>
          <p:nvPr>
            <p:ph sz="quarter" idx="36" hasCustomPrompt="1"/>
          </p:nvPr>
        </p:nvSpPr>
        <p:spPr>
          <a:xfrm>
            <a:off x="7237903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6" name="Inhaltsplatzhalter 7"/>
          <p:cNvSpPr>
            <a:spLocks noGrp="1"/>
          </p:cNvSpPr>
          <p:nvPr>
            <p:ph sz="quarter" idx="37" hasCustomPrompt="1"/>
          </p:nvPr>
        </p:nvSpPr>
        <p:spPr>
          <a:xfrm>
            <a:off x="5491117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16" name="Inhaltsplatzhalter 7"/>
          <p:cNvSpPr>
            <a:spLocks noGrp="1"/>
          </p:cNvSpPr>
          <p:nvPr>
            <p:ph sz="quarter" idx="38" hasCustomPrompt="1"/>
          </p:nvPr>
        </p:nvSpPr>
        <p:spPr>
          <a:xfrm>
            <a:off x="246063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</p:spTree>
    <p:extLst>
      <p:ext uri="{BB962C8B-B14F-4D97-AF65-F5344CB8AC3E}">
        <p14:creationId xmlns:p14="http://schemas.microsoft.com/office/powerpoint/2010/main" val="2439716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"/>
          <a:stretch/>
        </p:blipFill>
        <p:spPr>
          <a:xfrm>
            <a:off x="0" y="0"/>
            <a:ext cx="9129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4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st-Slide_darkblu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68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"/>
          <a:stretch/>
        </p:blipFill>
        <p:spPr>
          <a:xfrm>
            <a:off x="0" y="0"/>
            <a:ext cx="9129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50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4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" r="-1"/>
          <a:stretch/>
        </p:blipFill>
        <p:spPr>
          <a:xfrm>
            <a:off x="0" y="0"/>
            <a:ext cx="91302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82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‹Nr.›</a:t>
            </a:fld>
            <a:endParaRPr lang="en-GB"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249201"/>
            <a:ext cx="4127567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17" hasCustomPrompt="1"/>
          </p:nvPr>
        </p:nvSpPr>
        <p:spPr>
          <a:xfrm>
            <a:off x="4767470" y="1257088"/>
            <a:ext cx="4011405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74667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st-Slide_darkblu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02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67A40A-738A-41BE-B0F2-E06D0956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6" b="2006"/>
          <a:stretch/>
        </p:blipFill>
        <p:spPr>
          <a:xfrm>
            <a:off x="4778" y="1"/>
            <a:ext cx="8365429" cy="51435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C03915A-4469-4EAB-8369-8E1FEE4F7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1BB343A-EA4A-4BCC-BD92-4E7150D233F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1216" y="2993795"/>
            <a:ext cx="5972783" cy="1795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B9BAE-9541-44EC-B647-0A15DBB3195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607" y="353817"/>
            <a:ext cx="1555362" cy="403200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err="1">
                <a:solidFill>
                  <a:schemeClr val="bg2"/>
                </a:solidFill>
                <a:latin typeface="Calibri Light"/>
                <a:cs typeface="Calibri Light"/>
              </a:rPr>
              <a:t>Liviu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s-ES" sz="800">
                <a:solidFill>
                  <a:schemeClr val="bg2"/>
                </a:solidFill>
                <a:latin typeface="Calibri Light"/>
                <a:cs typeface="Calibri Light"/>
              </a:rPr>
              <a:t>Botea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, </a:t>
            </a:r>
            <a:r>
              <a:rPr lang="es-ES" sz="800">
                <a:solidFill>
                  <a:schemeClr val="bg2"/>
                </a:solidFill>
                <a:latin typeface="Calibri Light"/>
                <a:cs typeface="Calibri Light"/>
              </a:rPr>
              <a:t>Conductor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and </a:t>
            </a:r>
            <a:r>
              <a:rPr lang="es-ES" sz="800">
                <a:solidFill>
                  <a:schemeClr val="bg2"/>
                </a:solidFill>
                <a:latin typeface="Calibri Light"/>
                <a:cs typeface="Calibri Light"/>
              </a:rPr>
              <a:t>PO Proxy</a:t>
            </a:r>
            <a:endParaRPr lang="en-GB" sz="80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17115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81E7398-62C5-4BF1-B194-55103BFCE3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5" t="26241"/>
          <a:stretch/>
        </p:blipFill>
        <p:spPr>
          <a:xfrm flipH="1">
            <a:off x="-2" y="0"/>
            <a:ext cx="9144001" cy="48591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B519DEA-0716-40C7-8386-C32AF0A745EB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C03915A-4469-4EAB-8369-8E1FEE4F78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F6CD8B9-BE03-4AE4-B275-5B6CD4C4F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71216" y="2993795"/>
              <a:ext cx="5972783" cy="179517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B07F926-1769-4E82-B6C8-4128951CE0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797" y="353817"/>
            <a:ext cx="1553172" cy="403200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2"/>
                </a:solidFill>
                <a:latin typeface="Calibri Light"/>
                <a:cs typeface="Calibri Light"/>
              </a:rPr>
              <a:t>Marius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US" sz="800" err="1">
                <a:solidFill>
                  <a:schemeClr val="bg2"/>
                </a:solidFill>
                <a:latin typeface="Calibri Light"/>
                <a:cs typeface="Calibri Light"/>
              </a:rPr>
              <a:t>Salcudeanu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, </a:t>
            </a:r>
            <a:r>
              <a:rPr lang="en-US" sz="800">
                <a:solidFill>
                  <a:schemeClr val="bg2"/>
                </a:solidFill>
                <a:latin typeface="Calibri Light"/>
                <a:cs typeface="Calibri Light"/>
              </a:rPr>
              <a:t>Billiard 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P</a:t>
            </a:r>
            <a:r>
              <a:rPr lang="en-US" sz="800">
                <a:solidFill>
                  <a:schemeClr val="bg2"/>
                </a:solidFill>
                <a:latin typeface="Calibri Light"/>
                <a:cs typeface="Calibri Light"/>
              </a:rPr>
              <a:t>layer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and </a:t>
            </a:r>
            <a:r>
              <a:rPr lang="en-US" sz="800">
                <a:solidFill>
                  <a:schemeClr val="bg2"/>
                </a:solidFill>
                <a:latin typeface="Calibri Light"/>
                <a:cs typeface="Calibri Light"/>
              </a:rPr>
              <a:t>Managing Director</a:t>
            </a:r>
            <a:endParaRPr lang="en-GB" sz="80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9274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3B1E58-EC1C-4EC1-93D6-A25CD3D553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9" t="11611" r="1" b="15842"/>
          <a:stretch/>
        </p:blipFill>
        <p:spPr>
          <a:xfrm>
            <a:off x="0" y="1"/>
            <a:ext cx="8303550" cy="51435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B519DEA-0716-40C7-8386-C32AF0A745EB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C03915A-4469-4EAB-8369-8E1FEE4F78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F6CD8B9-BE03-4AE4-B275-5B6CD4C4F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71216" y="2993795"/>
              <a:ext cx="5972783" cy="1795177"/>
            </a:xfrm>
            <a:prstGeom prst="rect">
              <a:avLst/>
            </a:prstGeom>
          </p:spPr>
        </p:pic>
      </p:grpSp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>
                <a:solidFill>
                  <a:schemeClr val="bg2"/>
                </a:solidFill>
                <a:latin typeface="Calibri Light"/>
                <a:cs typeface="Calibri Light"/>
              </a:rPr>
              <a:t>Veronika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it-IT" sz="800">
                <a:solidFill>
                  <a:schemeClr val="bg2"/>
                </a:solidFill>
                <a:latin typeface="Calibri Light"/>
                <a:cs typeface="Calibri Light"/>
              </a:rPr>
              <a:t>Piknova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, </a:t>
            </a:r>
            <a:r>
              <a:rPr lang="it-IT" sz="800">
                <a:solidFill>
                  <a:schemeClr val="bg2"/>
                </a:solidFill>
                <a:latin typeface="Calibri Light"/>
                <a:cs typeface="Calibri Light"/>
              </a:rPr>
              <a:t>Snowboard</a:t>
            </a:r>
            <a:r>
              <a:rPr lang="sk-SK" sz="800" err="1">
                <a:solidFill>
                  <a:schemeClr val="bg2"/>
                </a:solidFill>
                <a:latin typeface="Calibri Light"/>
                <a:cs typeface="Calibri Light"/>
              </a:rPr>
              <a:t>er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and </a:t>
            </a:r>
            <a:r>
              <a:rPr lang="it-IT" sz="800">
                <a:solidFill>
                  <a:schemeClr val="bg2"/>
                </a:solidFill>
                <a:latin typeface="Calibri Light"/>
                <a:cs typeface="Calibri Light"/>
              </a:rPr>
              <a:t>Social Media Specialist</a:t>
            </a:r>
            <a:endParaRPr lang="en-GB" sz="80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7A24D6-C58E-4427-8750-3CFBF5E0C35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607" y="353817"/>
            <a:ext cx="1555363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4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4672D4-83EC-47E2-9E08-6A691BEA4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0" t="12570" r="1977" b="-1"/>
          <a:stretch/>
        </p:blipFill>
        <p:spPr>
          <a:xfrm>
            <a:off x="1" y="-1"/>
            <a:ext cx="9144000" cy="499977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B519DEA-0716-40C7-8386-C32AF0A745EB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C03915A-4469-4EAB-8369-8E1FEE4F78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F6CD8B9-BE03-4AE4-B275-5B6CD4C4F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71216" y="2993795"/>
              <a:ext cx="5972783" cy="179517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B07F926-1769-4E82-B6C8-4128951CE0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797" y="353817"/>
            <a:ext cx="1553172" cy="403200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2"/>
                </a:solidFill>
                <a:latin typeface="Calibri Light"/>
                <a:cs typeface="Calibri Light"/>
              </a:rPr>
              <a:t>Wicher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US" sz="800">
                <a:solidFill>
                  <a:schemeClr val="bg2"/>
                </a:solidFill>
                <a:latin typeface="Calibri Light"/>
                <a:cs typeface="Calibri Light"/>
              </a:rPr>
              <a:t>Visser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, </a:t>
            </a:r>
            <a:r>
              <a:rPr lang="en-US" sz="800">
                <a:solidFill>
                  <a:schemeClr val="bg2"/>
                </a:solidFill>
                <a:latin typeface="Calibri Light"/>
                <a:cs typeface="Calibri Light"/>
              </a:rPr>
              <a:t>Backcountry 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S</a:t>
            </a:r>
            <a:r>
              <a:rPr lang="en-US" sz="800" err="1">
                <a:solidFill>
                  <a:schemeClr val="bg2"/>
                </a:solidFill>
                <a:latin typeface="Calibri Light"/>
                <a:cs typeface="Calibri Light"/>
              </a:rPr>
              <a:t>nowboarder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and </a:t>
            </a:r>
            <a:r>
              <a:rPr lang="en-US" sz="800">
                <a:solidFill>
                  <a:schemeClr val="bg2"/>
                </a:solidFill>
                <a:latin typeface="Calibri Light"/>
                <a:cs typeface="Calibri Light"/>
              </a:rPr>
              <a:t>Senior Consultant</a:t>
            </a:r>
            <a:endParaRPr lang="en-GB" sz="80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89101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356D43-3FCD-488E-8D43-E5741389F6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0" t="16873" r="7796" b="1160"/>
          <a:stretch/>
        </p:blipFill>
        <p:spPr>
          <a:xfrm>
            <a:off x="0" y="353817"/>
            <a:ext cx="8448084" cy="478968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B519DEA-0716-40C7-8386-C32AF0A745EB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C03915A-4469-4EAB-8369-8E1FEE4F78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F6CD8B9-BE03-4AE4-B275-5B6CD4C4F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71216" y="2993795"/>
              <a:ext cx="5972783" cy="179517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B07F926-1769-4E82-B6C8-4128951CE0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797" y="353817"/>
            <a:ext cx="1553172" cy="403200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3" y="4859102"/>
            <a:ext cx="35322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Joel Sommer, </a:t>
            </a:r>
            <a:r>
              <a:rPr lang="sk-SK" sz="800" err="1">
                <a:solidFill>
                  <a:schemeClr val="bg2"/>
                </a:solidFill>
                <a:latin typeface="Calibri Light"/>
                <a:cs typeface="Calibri Light"/>
              </a:rPr>
              <a:t>Squash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sk-SK" sz="800" err="1">
                <a:solidFill>
                  <a:schemeClr val="bg2"/>
                </a:solidFill>
                <a:latin typeface="Calibri Light"/>
                <a:cs typeface="Calibri Light"/>
              </a:rPr>
              <a:t>Player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and </a:t>
            </a:r>
            <a:r>
              <a:rPr lang="sk-SK" sz="800" err="1">
                <a:solidFill>
                  <a:schemeClr val="bg2"/>
                </a:solidFill>
                <a:latin typeface="Calibri Light"/>
                <a:cs typeface="Calibri Light"/>
              </a:rPr>
              <a:t>Customer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sk-SK" sz="800" err="1">
                <a:solidFill>
                  <a:schemeClr val="bg2"/>
                </a:solidFill>
                <a:latin typeface="Calibri Light"/>
                <a:cs typeface="Calibri Light"/>
              </a:rPr>
              <a:t>Development</a:t>
            </a:r>
            <a:r>
              <a:rPr lang="sk-SK" sz="800">
                <a:solidFill>
                  <a:schemeClr val="bg2"/>
                </a:solidFill>
                <a:latin typeface="Calibri Light"/>
                <a:cs typeface="Calibri Light"/>
              </a:rPr>
              <a:t> Manager</a:t>
            </a:r>
            <a:endParaRPr lang="en-GB" sz="80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2158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" t="1453" r="411" b="11059"/>
          <a:stretch/>
        </p:blipFill>
        <p:spPr>
          <a:xfrm>
            <a:off x="1" y="0"/>
            <a:ext cx="8328658" cy="5143502"/>
          </a:xfrm>
          <a:prstGeom prst="rect">
            <a:avLst/>
          </a:prstGeom>
        </p:spPr>
      </p:pic>
      <p:sp>
        <p:nvSpPr>
          <p:cNvPr id="10" name="Rectangle 2"/>
          <p:cNvSpPr/>
          <p:nvPr userDrawn="1"/>
        </p:nvSpPr>
        <p:spPr>
          <a:xfrm flipH="1" flipV="1">
            <a:off x="-3" y="3983726"/>
            <a:ext cx="8328661" cy="1159774"/>
          </a:xfrm>
          <a:custGeom>
            <a:avLst/>
            <a:gdLst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0 w 8328660"/>
              <a:gd name="connsiteY3" fmla="*/ 952501 h 952501"/>
              <a:gd name="connsiteX4" fmla="*/ 0 w 8328660"/>
              <a:gd name="connsiteY4" fmla="*/ 0 h 952501"/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668740 w 8328660"/>
              <a:gd name="connsiteY3" fmla="*/ 413414 h 952501"/>
              <a:gd name="connsiteX4" fmla="*/ 0 w 8328660"/>
              <a:gd name="connsiteY4" fmla="*/ 0 h 952501"/>
              <a:gd name="connsiteX0" fmla="*/ 1 w 8328661"/>
              <a:gd name="connsiteY0" fmla="*/ 0 h 952501"/>
              <a:gd name="connsiteX1" fmla="*/ 8328661 w 8328661"/>
              <a:gd name="connsiteY1" fmla="*/ 0 h 952501"/>
              <a:gd name="connsiteX2" fmla="*/ 8328661 w 8328661"/>
              <a:gd name="connsiteY2" fmla="*/ 952501 h 952501"/>
              <a:gd name="connsiteX3" fmla="*/ 0 w 8328661"/>
              <a:gd name="connsiteY3" fmla="*/ 645426 h 952501"/>
              <a:gd name="connsiteX4" fmla="*/ 1 w 8328661"/>
              <a:gd name="connsiteY4" fmla="*/ 0 h 952501"/>
              <a:gd name="connsiteX0" fmla="*/ 1 w 8328661"/>
              <a:gd name="connsiteY0" fmla="*/ 0 h 1000268"/>
              <a:gd name="connsiteX1" fmla="*/ 8328661 w 8328661"/>
              <a:gd name="connsiteY1" fmla="*/ 0 h 1000268"/>
              <a:gd name="connsiteX2" fmla="*/ 8328661 w 8328661"/>
              <a:gd name="connsiteY2" fmla="*/ 1000268 h 1000268"/>
              <a:gd name="connsiteX3" fmla="*/ 0 w 8328661"/>
              <a:gd name="connsiteY3" fmla="*/ 645426 h 1000268"/>
              <a:gd name="connsiteX4" fmla="*/ 1 w 8328661"/>
              <a:gd name="connsiteY4" fmla="*/ 0 h 1000268"/>
              <a:gd name="connsiteX0" fmla="*/ 1 w 8328661"/>
              <a:gd name="connsiteY0" fmla="*/ 0 h 1812406"/>
              <a:gd name="connsiteX1" fmla="*/ 8328661 w 8328661"/>
              <a:gd name="connsiteY1" fmla="*/ 0 h 1812406"/>
              <a:gd name="connsiteX2" fmla="*/ 8328661 w 8328661"/>
              <a:gd name="connsiteY2" fmla="*/ 1000268 h 1812406"/>
              <a:gd name="connsiteX3" fmla="*/ 0 w 8328661"/>
              <a:gd name="connsiteY3" fmla="*/ 1812406 h 1812406"/>
              <a:gd name="connsiteX4" fmla="*/ 1 w 8328661"/>
              <a:gd name="connsiteY4" fmla="*/ 0 h 181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8661" h="1812406">
                <a:moveTo>
                  <a:pt x="1" y="0"/>
                </a:moveTo>
                <a:lnTo>
                  <a:pt x="8328661" y="0"/>
                </a:lnTo>
                <a:lnTo>
                  <a:pt x="8328661" y="1000268"/>
                </a:lnTo>
                <a:lnTo>
                  <a:pt x="0" y="1812406"/>
                </a:lnTo>
                <a:cubicBezTo>
                  <a:pt x="0" y="1597264"/>
                  <a:pt x="1" y="215142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/>
          <p:cNvSpPr/>
          <p:nvPr userDrawn="1"/>
        </p:nvSpPr>
        <p:spPr>
          <a:xfrm>
            <a:off x="3158144" y="2987681"/>
            <a:ext cx="5978236" cy="1813560"/>
          </a:xfrm>
          <a:custGeom>
            <a:avLst/>
            <a:gdLst>
              <a:gd name="connsiteX0" fmla="*/ 0 w 5985856"/>
              <a:gd name="connsiteY0" fmla="*/ 0 h 914400"/>
              <a:gd name="connsiteX1" fmla="*/ 5985856 w 5985856"/>
              <a:gd name="connsiteY1" fmla="*/ 0 h 914400"/>
              <a:gd name="connsiteX2" fmla="*/ 5985856 w 5985856"/>
              <a:gd name="connsiteY2" fmla="*/ 914400 h 914400"/>
              <a:gd name="connsiteX3" fmla="*/ 0 w 5985856"/>
              <a:gd name="connsiteY3" fmla="*/ 914400 h 914400"/>
              <a:gd name="connsiteX4" fmla="*/ 0 w 5985856"/>
              <a:gd name="connsiteY4" fmla="*/ 0 h 914400"/>
              <a:gd name="connsiteX0" fmla="*/ 0 w 5985856"/>
              <a:gd name="connsiteY0" fmla="*/ 457200 h 1371600"/>
              <a:gd name="connsiteX1" fmla="*/ 5978236 w 5985856"/>
              <a:gd name="connsiteY1" fmla="*/ 0 h 1371600"/>
              <a:gd name="connsiteX2" fmla="*/ 5985856 w 5985856"/>
              <a:gd name="connsiteY2" fmla="*/ 1371600 h 1371600"/>
              <a:gd name="connsiteX3" fmla="*/ 0 w 5985856"/>
              <a:gd name="connsiteY3" fmla="*/ 1371600 h 1371600"/>
              <a:gd name="connsiteX4" fmla="*/ 0 w 5985856"/>
              <a:gd name="connsiteY4" fmla="*/ 457200 h 1371600"/>
              <a:gd name="connsiteX0" fmla="*/ 0 w 5978236"/>
              <a:gd name="connsiteY0" fmla="*/ 45720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0 w 5978236"/>
              <a:gd name="connsiteY3" fmla="*/ 1371600 h 1813560"/>
              <a:gd name="connsiteX4" fmla="*/ 0 w 5978236"/>
              <a:gd name="connsiteY4" fmla="*/ 457200 h 1813560"/>
              <a:gd name="connsiteX0" fmla="*/ 0 w 5978236"/>
              <a:gd name="connsiteY0" fmla="*/ 45720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15240 w 5978236"/>
              <a:gd name="connsiteY3" fmla="*/ 1661160 h 1813560"/>
              <a:gd name="connsiteX4" fmla="*/ 0 w 5978236"/>
              <a:gd name="connsiteY4" fmla="*/ 457200 h 1813560"/>
              <a:gd name="connsiteX0" fmla="*/ 190500 w 5962996"/>
              <a:gd name="connsiteY0" fmla="*/ 662940 h 1813560"/>
              <a:gd name="connsiteX1" fmla="*/ 5962996 w 5962996"/>
              <a:gd name="connsiteY1" fmla="*/ 0 h 1813560"/>
              <a:gd name="connsiteX2" fmla="*/ 5955376 w 5962996"/>
              <a:gd name="connsiteY2" fmla="*/ 1813560 h 1813560"/>
              <a:gd name="connsiteX3" fmla="*/ 0 w 5962996"/>
              <a:gd name="connsiteY3" fmla="*/ 1661160 h 1813560"/>
              <a:gd name="connsiteX4" fmla="*/ 190500 w 5962996"/>
              <a:gd name="connsiteY4" fmla="*/ 662940 h 1813560"/>
              <a:gd name="connsiteX0" fmla="*/ 0 w 5978236"/>
              <a:gd name="connsiteY0" fmla="*/ 46482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15240 w 5978236"/>
              <a:gd name="connsiteY3" fmla="*/ 1661160 h 1813560"/>
              <a:gd name="connsiteX4" fmla="*/ 0 w 5978236"/>
              <a:gd name="connsiteY4" fmla="*/ 46482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8236" h="1813560">
                <a:moveTo>
                  <a:pt x="0" y="464820"/>
                </a:moveTo>
                <a:lnTo>
                  <a:pt x="5978236" y="0"/>
                </a:lnTo>
                <a:lnTo>
                  <a:pt x="5970616" y="1813560"/>
                </a:lnTo>
                <a:lnTo>
                  <a:pt x="15240" y="1661160"/>
                </a:lnTo>
                <a:lnTo>
                  <a:pt x="0" y="464820"/>
                </a:lnTo>
                <a:close/>
              </a:path>
            </a:pathLst>
          </a:custGeom>
          <a:solidFill>
            <a:srgbClr val="D90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8328661" cy="1000268"/>
          </a:xfrm>
          <a:custGeom>
            <a:avLst/>
            <a:gdLst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0 w 8328660"/>
              <a:gd name="connsiteY3" fmla="*/ 952501 h 952501"/>
              <a:gd name="connsiteX4" fmla="*/ 0 w 8328660"/>
              <a:gd name="connsiteY4" fmla="*/ 0 h 952501"/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668740 w 8328660"/>
              <a:gd name="connsiteY3" fmla="*/ 413414 h 952501"/>
              <a:gd name="connsiteX4" fmla="*/ 0 w 8328660"/>
              <a:gd name="connsiteY4" fmla="*/ 0 h 952501"/>
              <a:gd name="connsiteX0" fmla="*/ 1 w 8328661"/>
              <a:gd name="connsiteY0" fmla="*/ 0 h 952501"/>
              <a:gd name="connsiteX1" fmla="*/ 8328661 w 8328661"/>
              <a:gd name="connsiteY1" fmla="*/ 0 h 952501"/>
              <a:gd name="connsiteX2" fmla="*/ 8328661 w 8328661"/>
              <a:gd name="connsiteY2" fmla="*/ 952501 h 952501"/>
              <a:gd name="connsiteX3" fmla="*/ 0 w 8328661"/>
              <a:gd name="connsiteY3" fmla="*/ 645426 h 952501"/>
              <a:gd name="connsiteX4" fmla="*/ 1 w 8328661"/>
              <a:gd name="connsiteY4" fmla="*/ 0 h 952501"/>
              <a:gd name="connsiteX0" fmla="*/ 1 w 8328661"/>
              <a:gd name="connsiteY0" fmla="*/ 0 h 1000268"/>
              <a:gd name="connsiteX1" fmla="*/ 8328661 w 8328661"/>
              <a:gd name="connsiteY1" fmla="*/ 0 h 1000268"/>
              <a:gd name="connsiteX2" fmla="*/ 8328661 w 8328661"/>
              <a:gd name="connsiteY2" fmla="*/ 1000268 h 1000268"/>
              <a:gd name="connsiteX3" fmla="*/ 0 w 8328661"/>
              <a:gd name="connsiteY3" fmla="*/ 645426 h 1000268"/>
              <a:gd name="connsiteX4" fmla="*/ 1 w 8328661"/>
              <a:gd name="connsiteY4" fmla="*/ 0 h 100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8661" h="1000268">
                <a:moveTo>
                  <a:pt x="1" y="0"/>
                </a:moveTo>
                <a:lnTo>
                  <a:pt x="8328661" y="0"/>
                </a:lnTo>
                <a:lnTo>
                  <a:pt x="8328661" y="1000268"/>
                </a:lnTo>
                <a:lnTo>
                  <a:pt x="0" y="645426"/>
                </a:lnTo>
                <a:cubicBezTo>
                  <a:pt x="0" y="430284"/>
                  <a:pt x="1" y="215142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1">
                    <a:lumMod val="8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/>
              <a:t>Sub title text. Calibri bold, 14 </a:t>
            </a:r>
            <a:r>
              <a:rPr lang="en-US" err="1"/>
              <a:t>pt</a:t>
            </a:r>
            <a:r>
              <a:rPr lang="en-US"/>
              <a:t> light grey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US"/>
              <a:t>Title of presentation, Calibri light 24pt</a:t>
            </a:r>
            <a:endParaRPr lang="de-DE"/>
          </a:p>
        </p:txBody>
      </p:sp>
      <p:sp>
        <p:nvSpPr>
          <p:cNvPr id="6" name="Textfeld 5"/>
          <p:cNvSpPr txBox="1"/>
          <p:nvPr userDrawn="1"/>
        </p:nvSpPr>
        <p:spPr>
          <a:xfrm>
            <a:off x="38574" y="4859102"/>
            <a:ext cx="18774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>
                <a:solidFill>
                  <a:schemeClr val="bg2"/>
                </a:solidFill>
                <a:latin typeface="Calibri Light"/>
                <a:cs typeface="Calibri Light"/>
              </a:rPr>
              <a:t>Name, hobby and job description at ERNI</a:t>
            </a:r>
          </a:p>
        </p:txBody>
      </p:sp>
      <p:pic>
        <p:nvPicPr>
          <p:cNvPr id="13" name="Bild 8" descr="Layout-V1_1710203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6" b="84444"/>
          <a:stretch/>
        </p:blipFill>
        <p:spPr>
          <a:xfrm>
            <a:off x="7040880" y="1"/>
            <a:ext cx="2103120" cy="8000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5808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GB" noProof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5074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1984554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761325" y="4836911"/>
            <a:ext cx="2093630" cy="222251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lvl1pPr algn="l">
              <a:defRPr sz="900" b="0" i="0">
                <a:solidFill>
                  <a:srgbClr val="000000"/>
                </a:solidFill>
                <a:latin typeface="Calibri Light"/>
                <a:cs typeface="Calibri Light"/>
              </a:defRPr>
            </a:lvl1pPr>
          </a:lstStyle>
          <a:p>
            <a:r>
              <a:rPr lang="en-US"/>
              <a:t>Swiss Software Engineering: </a:t>
            </a:r>
            <a:r>
              <a:rPr lang="en-US" b="1" err="1">
                <a:latin typeface="Calibri"/>
                <a:cs typeface="Calibri"/>
              </a:rPr>
              <a:t>betterask.erni</a:t>
            </a:r>
            <a:endParaRPr lang="en-US" b="1">
              <a:latin typeface="Calibri"/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976304" y="4832169"/>
            <a:ext cx="806523" cy="227807"/>
          </a:xfrm>
          <a:prstGeom prst="rect">
            <a:avLst/>
          </a:prstGeom>
          <a:noFill/>
        </p:spPr>
        <p:txBody>
          <a:bodyPr vert="horz" lIns="34288" tIns="17144" rIns="34288" bIns="17144" rtlCol="0" anchor="ctr"/>
          <a:lstStyle>
            <a:lvl1pPr algn="r">
              <a:defRPr sz="900" b="0" i="0">
                <a:solidFill>
                  <a:srgbClr val="000000"/>
                </a:solidFill>
                <a:latin typeface="Calibri Light"/>
                <a:cs typeface="Calibri Light"/>
              </a:defRPr>
            </a:lvl1pPr>
          </a:lstStyle>
          <a:p>
            <a:fld id="{9F5F539E-0E69-451B-AC12-57C40F9178F7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6" name="Gerade Verbindung 5"/>
          <p:cNvCxnSpPr/>
          <p:nvPr userDrawn="1"/>
        </p:nvCxnSpPr>
        <p:spPr>
          <a:xfrm>
            <a:off x="4752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>
            <a:off x="4378235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 userDrawn="1"/>
        </p:nvCxnSpPr>
        <p:spPr>
          <a:xfrm>
            <a:off x="252000" y="-288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>
          <a:xfrm>
            <a:off x="8784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757027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4381484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>
            <a:off x="252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8784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-28800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-28800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-288000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-288000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930381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930381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 userDrawn="1"/>
        </p:nvCxnSpPr>
        <p:spPr>
          <a:xfrm>
            <a:off x="9305545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>
          <a:xfrm>
            <a:off x="9322868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-288000" y="4778322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9326842" y="4776049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-501484" y="1316660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41 </a:t>
            </a:r>
          </a:p>
        </p:txBody>
      </p:sp>
      <p:sp>
        <p:nvSpPr>
          <p:cNvPr id="31" name="Textfeld 30"/>
          <p:cNvSpPr txBox="1"/>
          <p:nvPr userDrawn="1"/>
        </p:nvSpPr>
        <p:spPr>
          <a:xfrm>
            <a:off x="-492364" y="885321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28 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-489758" y="588295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20 </a:t>
            </a:r>
          </a:p>
        </p:txBody>
      </p:sp>
      <p:sp>
        <p:nvSpPr>
          <p:cNvPr id="33" name="Textfeld 32"/>
          <p:cNvSpPr txBox="1"/>
          <p:nvPr userDrawn="1"/>
        </p:nvSpPr>
        <p:spPr>
          <a:xfrm>
            <a:off x="78157" y="-431613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8560702" y="-422495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244</a:t>
            </a:r>
          </a:p>
        </p:txBody>
      </p:sp>
      <p:sp>
        <p:nvSpPr>
          <p:cNvPr id="36" name="Textfeld 35"/>
          <p:cNvSpPr txBox="1"/>
          <p:nvPr userDrawn="1"/>
        </p:nvSpPr>
        <p:spPr>
          <a:xfrm>
            <a:off x="4511751" y="-410772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-550981" y="463868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-548376" y="486660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139</a:t>
            </a:r>
          </a:p>
        </p:txBody>
      </p:sp>
    </p:spTree>
    <p:extLst>
      <p:ext uri="{BB962C8B-B14F-4D97-AF65-F5344CB8AC3E}">
        <p14:creationId xmlns:p14="http://schemas.microsoft.com/office/powerpoint/2010/main" val="372049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8" r:id="rId2"/>
    <p:sldLayoutId id="2147483749" r:id="rId3"/>
    <p:sldLayoutId id="2147483750" r:id="rId4"/>
    <p:sldLayoutId id="2147483752" r:id="rId5"/>
    <p:sldLayoutId id="2147483753" r:id="rId6"/>
    <p:sldLayoutId id="2147483754" r:id="rId7"/>
    <p:sldLayoutId id="2147483661" r:id="rId8"/>
    <p:sldLayoutId id="2147483730" r:id="rId9"/>
    <p:sldLayoutId id="2147483731" r:id="rId10"/>
    <p:sldLayoutId id="2147483732" r:id="rId11"/>
    <p:sldLayoutId id="2147483733" r:id="rId12"/>
    <p:sldLayoutId id="2147483744" r:id="rId13"/>
    <p:sldLayoutId id="2147483745" r:id="rId14"/>
    <p:sldLayoutId id="2147483746" r:id="rId15"/>
    <p:sldLayoutId id="2147483747" r:id="rId16"/>
  </p:sldLayoutIdLst>
  <p:hf hdr="0" dt="0"/>
  <p:txStyles>
    <p:titleStyle>
      <a:lvl1pPr algn="l" defTabSz="685754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8" indent="-171438" algn="l" defTabSz="68575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1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93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70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47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24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2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8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5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4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2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8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6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3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1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761325" y="4836911"/>
            <a:ext cx="2093630" cy="222251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lvl1pPr algn="l">
              <a:defRPr sz="9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r>
              <a:rPr lang="en-US"/>
              <a:t>Swiss Software Engineering: </a:t>
            </a:r>
            <a:r>
              <a:rPr lang="en-US" b="1" err="1">
                <a:latin typeface="Calibri"/>
                <a:cs typeface="Calibri"/>
              </a:rPr>
              <a:t>betterask.erni</a:t>
            </a:r>
            <a:endParaRPr lang="en-US" b="1">
              <a:latin typeface="Calibri"/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976304" y="4832169"/>
            <a:ext cx="806523" cy="227807"/>
          </a:xfrm>
          <a:prstGeom prst="rect">
            <a:avLst/>
          </a:prstGeom>
          <a:noFill/>
        </p:spPr>
        <p:txBody>
          <a:bodyPr vert="horz" lIns="34288" tIns="17144" rIns="34288" bIns="17144" rtlCol="0" anchor="ctr"/>
          <a:lstStyle>
            <a:lvl1pPr algn="r">
              <a:defRPr sz="9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fld id="{9F5F539E-0E69-451B-AC12-57C40F9178F7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6" name="Gerade Verbindung 5"/>
          <p:cNvCxnSpPr/>
          <p:nvPr userDrawn="1"/>
        </p:nvCxnSpPr>
        <p:spPr>
          <a:xfrm>
            <a:off x="4752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>
            <a:off x="4378235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 userDrawn="1"/>
        </p:nvCxnSpPr>
        <p:spPr>
          <a:xfrm>
            <a:off x="252000" y="-288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>
          <a:xfrm>
            <a:off x="8784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757027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4381484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>
            <a:off x="252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8784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-28800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-28800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-288000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-288000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930381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930381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 userDrawn="1"/>
        </p:nvCxnSpPr>
        <p:spPr>
          <a:xfrm>
            <a:off x="9305545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>
          <a:xfrm>
            <a:off x="9322868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-288000" y="4778322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9326842" y="4776049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-501484" y="1316660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41 </a:t>
            </a:r>
          </a:p>
        </p:txBody>
      </p:sp>
      <p:sp>
        <p:nvSpPr>
          <p:cNvPr id="31" name="Textfeld 30"/>
          <p:cNvSpPr txBox="1"/>
          <p:nvPr userDrawn="1"/>
        </p:nvSpPr>
        <p:spPr>
          <a:xfrm>
            <a:off x="-492364" y="885321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28 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-489758" y="588295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20 </a:t>
            </a:r>
          </a:p>
        </p:txBody>
      </p:sp>
      <p:sp>
        <p:nvSpPr>
          <p:cNvPr id="33" name="Textfeld 32"/>
          <p:cNvSpPr txBox="1"/>
          <p:nvPr userDrawn="1"/>
        </p:nvSpPr>
        <p:spPr>
          <a:xfrm>
            <a:off x="78157" y="-431613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8560702" y="-422495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244</a:t>
            </a:r>
          </a:p>
        </p:txBody>
      </p:sp>
      <p:sp>
        <p:nvSpPr>
          <p:cNvPr id="36" name="Textfeld 35"/>
          <p:cNvSpPr txBox="1"/>
          <p:nvPr userDrawn="1"/>
        </p:nvSpPr>
        <p:spPr>
          <a:xfrm>
            <a:off x="4511751" y="-410772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-550981" y="463868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-548376" y="486660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>
                <a:solidFill>
                  <a:schemeClr val="accent1"/>
                </a:solidFill>
              </a:rPr>
              <a:t>139</a:t>
            </a:r>
          </a:p>
        </p:txBody>
      </p:sp>
    </p:spTree>
    <p:extLst>
      <p:ext uri="{BB962C8B-B14F-4D97-AF65-F5344CB8AC3E}">
        <p14:creationId xmlns:p14="http://schemas.microsoft.com/office/powerpoint/2010/main" val="372049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</p:sldLayoutIdLst>
  <p:hf hdr="0" dt="0"/>
  <p:txStyles>
    <p:titleStyle>
      <a:lvl1pPr algn="l" defTabSz="685754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8" indent="-171438" algn="l" defTabSz="68575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1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93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70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47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24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2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8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5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4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2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8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6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3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1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s-vscode.vscode-node-azure-pack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radex.com/de/products/carrier-board/yavia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6.png"/><Relationship Id="rId4" Type="http://schemas.openxmlformats.org/officeDocument/2006/relationships/hyperlink" Target="https://www.toradex.com/de/computer-on-modules/verdin-arm-family/nxp-imx-8m-plu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torizon.io/api/docs/" TargetMode="External"/><Relationship Id="rId3" Type="http://schemas.openxmlformats.org/officeDocument/2006/relationships/hyperlink" Target="https://developer.toradex.com/torizon/torizon-platform/devices-fleet-management#provisioning-a-single-device" TargetMode="External"/><Relationship Id="rId7" Type="http://schemas.openxmlformats.org/officeDocument/2006/relationships/hyperlink" Target="https://developer.toradex.com/torizon/torizon-platform/torizon-api/#get-a-toke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app.torizon.io/#/account" TargetMode="External"/><Relationship Id="rId5" Type="http://schemas.openxmlformats.org/officeDocument/2006/relationships/hyperlink" Target="https://developer.toradex.com/torizon/torizon-platform/torizon-api/#how-to-use-torizon-cloud-api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app.torizon.io/#/" TargetMode="External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3000/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github.com/erni-dan/custom-torizon-ui-tal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erni-dan/custom-torizon-ui" TargetMode="External"/><Relationship Id="rId5" Type="http://schemas.openxmlformats.org/officeDocument/2006/relationships/hyperlink" Target="https://www.simform.com/blog/companies-using-nodejs/" TargetMode="External"/><Relationship Id="rId4" Type="http://schemas.openxmlformats.org/officeDocument/2006/relationships/hyperlink" Target="https://nodejs.org/e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ni-dan/custom-torizon-ui/blob/master/torizon_api.j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www.digitalocean.com/community/tutorials/how-to-use-ejs-to-template-your-node-application" TargetMode="External"/><Relationship Id="rId4" Type="http://schemas.openxmlformats.org/officeDocument/2006/relationships/hyperlink" Target="https://getbootstrap.com/docs/4.0/getting-started/download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ot-showcase-ui-embedded-world.azurewebsites.net/" TargetMode="External"/><Relationship Id="rId2" Type="http://schemas.openxmlformats.org/officeDocument/2006/relationships/hyperlink" Target="https://github.com/erni-dan/custom-torizon-ui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ithub.com/erni-dan/custom-torizon-ui-tal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</a:t>
            </a:r>
            <a:r>
              <a:rPr lang="de-CH" err="1"/>
              <a:t>ustom</a:t>
            </a:r>
            <a:r>
              <a:rPr lang="de-CH"/>
              <a:t> Web UI </a:t>
            </a:r>
            <a:r>
              <a:rPr lang="de-CH" err="1"/>
              <a:t>Using</a:t>
            </a:r>
            <a:r>
              <a:rPr lang="de-CH"/>
              <a:t> </a:t>
            </a:r>
            <a:r>
              <a:rPr lang="de-CH" err="1"/>
              <a:t>Torizon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572729" y="4060675"/>
            <a:ext cx="5491060" cy="256532"/>
          </a:xfrm>
        </p:spPr>
        <p:txBody>
          <a:bodyPr/>
          <a:lstStyle/>
          <a:p>
            <a:r>
              <a:rPr lang="en-US" dirty="0"/>
              <a:t>(or how to build a custom web page for your IoT device)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A3F46C-06FB-2E63-6B92-2A88BDBD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684" y="200498"/>
            <a:ext cx="1810005" cy="57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80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BDF306-90EE-4F46-8439-B00912F17F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D36B4-E32A-4735-BE71-2667244A0C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72212C-E640-45A2-B1C1-C8B75721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Publish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0A5833-060D-4365-B853-A53B77F456E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0757" y="1249201"/>
            <a:ext cx="2517843" cy="2567726"/>
          </a:xfrm>
        </p:spPr>
        <p:txBody>
          <a:bodyPr/>
          <a:lstStyle/>
          <a:p>
            <a:r>
              <a:rPr lang="de-DE" dirty="0" err="1">
                <a:solidFill>
                  <a:srgbClr val="1F2328"/>
                </a:solidFill>
                <a:latin typeface="-apple-system"/>
              </a:rPr>
              <a:t>Our</a:t>
            </a:r>
            <a:r>
              <a:rPr lang="de-DE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DE" dirty="0" err="1">
                <a:solidFill>
                  <a:srgbClr val="1F2328"/>
                </a:solidFill>
                <a:latin typeface="-apple-system"/>
              </a:rPr>
              <a:t>setup</a:t>
            </a:r>
            <a:br>
              <a:rPr lang="de-DE" dirty="0">
                <a:solidFill>
                  <a:srgbClr val="1F2328"/>
                </a:solidFill>
                <a:latin typeface="-apple-system"/>
              </a:rPr>
            </a:br>
            <a:r>
              <a:rPr lang="de-DE" dirty="0">
                <a:solidFill>
                  <a:srgbClr val="1F2328"/>
                </a:solidFill>
                <a:latin typeface="-apple-system"/>
              </a:rPr>
              <a:t>-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vscode</a:t>
            </a:r>
            <a:br>
              <a:rPr lang="de-CH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de-CH" b="0" i="0" dirty="0">
                <a:solidFill>
                  <a:srgbClr val="1F2328"/>
                </a:solidFill>
                <a:effectLst/>
                <a:latin typeface="-apple-system"/>
              </a:rPr>
              <a:t>- </a:t>
            </a:r>
            <a:r>
              <a:rPr lang="de-CH" b="0" i="0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Azure Tools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-apple-system"/>
                <a:hlinkClick r:id="rId3"/>
              </a:rPr>
              <a:t>extension</a:t>
            </a:r>
            <a:br>
              <a:rPr lang="de-CH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de-CH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de-CH" b="1" dirty="0" err="1">
                <a:solidFill>
                  <a:srgbClr val="1F2328"/>
                </a:solidFill>
                <a:latin typeface="-apple-system"/>
              </a:rPr>
              <a:t>Remark</a:t>
            </a:r>
            <a:r>
              <a:rPr lang="de-CH" b="1" dirty="0">
                <a:solidFill>
                  <a:srgbClr val="1F2328"/>
                </a:solidFill>
                <a:latin typeface="-apple-system"/>
              </a:rPr>
              <a:t>: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br>
              <a:rPr lang="de-CH" dirty="0">
                <a:solidFill>
                  <a:srgbClr val="1F2328"/>
                </a:solidFill>
                <a:latin typeface="-apple-system"/>
              </a:rPr>
            </a:br>
            <a:r>
              <a:rPr lang="de-CH" dirty="0">
                <a:solidFill>
                  <a:srgbClr val="1F2328"/>
                </a:solidFill>
                <a:latin typeface="-apple-system"/>
              </a:rPr>
              <a:t>Use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extension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for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deployment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only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for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tests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.</a:t>
            </a:r>
            <a:br>
              <a:rPr lang="de-CH" dirty="0">
                <a:solidFill>
                  <a:srgbClr val="1F2328"/>
                </a:solidFill>
                <a:latin typeface="-apple-system"/>
              </a:rPr>
            </a:br>
            <a:r>
              <a:rPr lang="de-CH" dirty="0">
                <a:solidFill>
                  <a:srgbClr val="1F2328"/>
                </a:solidFill>
                <a:latin typeface="-apple-system"/>
              </a:rPr>
              <a:t>In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Productive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environment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use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your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CI/CD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pipeline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to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deploy</a:t>
            </a:r>
            <a:endParaRPr lang="de-CH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>
              <a:buNone/>
            </a:pPr>
            <a:br>
              <a:rPr lang="de-CH" dirty="0">
                <a:solidFill>
                  <a:srgbClr val="1F2328"/>
                </a:solidFill>
                <a:latin typeface="-apple-system"/>
              </a:rPr>
            </a:br>
            <a:endParaRPr lang="de-CH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83BC0699-3880-4103-BC7A-7477C8742B7F}"/>
              </a:ext>
            </a:extLst>
          </p:cNvPr>
          <p:cNvSpPr txBox="1">
            <a:spLocks/>
          </p:cNvSpPr>
          <p:nvPr/>
        </p:nvSpPr>
        <p:spPr>
          <a:xfrm>
            <a:off x="245764" y="822614"/>
            <a:ext cx="5482921" cy="189928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defPPr>
              <a:defRPr lang="en-US"/>
            </a:defPPr>
            <a:lvl1pPr marL="0" algn="l" defTabSz="685754" rtl="0" eaLnBrk="1" latinLnBrk="0" hangingPunct="1">
              <a:defRPr sz="9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34287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54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32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08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86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63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40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1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Launch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your</a:t>
            </a:r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 web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page</a:t>
            </a:r>
            <a:endParaRPr lang="de-DE" sz="1400" b="1" dirty="0">
              <a:solidFill>
                <a:srgbClr val="242F78"/>
              </a:solidFill>
              <a:latin typeface="Calibri"/>
              <a:ea typeface="Lato Light" panose="020F0502020204030203" pitchFamily="34" charset="0"/>
              <a:cs typeface="Calibri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147124-795B-4093-0AF2-D7C54958C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095" y="1238169"/>
            <a:ext cx="4209885" cy="341702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CF4A7CB-3CF4-45A6-DFF2-0D4377C2090D}"/>
              </a:ext>
            </a:extLst>
          </p:cNvPr>
          <p:cNvSpPr/>
          <p:nvPr/>
        </p:nvSpPr>
        <p:spPr>
          <a:xfrm>
            <a:off x="3285095" y="3519055"/>
            <a:ext cx="303231" cy="297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86C5BC8-C996-54EB-B772-D6FC731FADED}"/>
              </a:ext>
            </a:extLst>
          </p:cNvPr>
          <p:cNvSpPr/>
          <p:nvPr/>
        </p:nvSpPr>
        <p:spPr>
          <a:xfrm>
            <a:off x="3666095" y="2334490"/>
            <a:ext cx="1938069" cy="18010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4E8906-2BA9-3354-964B-BA7B6B8645E4}"/>
              </a:ext>
            </a:extLst>
          </p:cNvPr>
          <p:cNvCxnSpPr/>
          <p:nvPr/>
        </p:nvCxnSpPr>
        <p:spPr>
          <a:xfrm flipV="1">
            <a:off x="3588326" y="2571750"/>
            <a:ext cx="90056" cy="836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C078633-7EF0-108B-D8FB-60E1F4EB81C4}"/>
              </a:ext>
            </a:extLst>
          </p:cNvPr>
          <p:cNvCxnSpPr>
            <a:cxnSpLocks/>
          </p:cNvCxnSpPr>
          <p:nvPr/>
        </p:nvCxnSpPr>
        <p:spPr>
          <a:xfrm>
            <a:off x="5604164" y="2424544"/>
            <a:ext cx="223240" cy="204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30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BDF306-90EE-4F46-8439-B00912F17F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D36B4-E32A-4735-BE71-2667244A0C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72212C-E640-45A2-B1C1-C8B75721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Publish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0A5833-060D-4365-B853-A53B77F456E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0757" y="1095331"/>
            <a:ext cx="2560341" cy="2567726"/>
          </a:xfrm>
        </p:spPr>
        <p:txBody>
          <a:bodyPr/>
          <a:lstStyle/>
          <a:p>
            <a:pPr marL="0" indent="0">
              <a:buNone/>
            </a:pPr>
            <a:endParaRPr lang="de-CH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>
              <a:buNone/>
            </a:pPr>
            <a:br>
              <a:rPr lang="de-CH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de-CH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de-CH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de-CH" b="1" dirty="0" err="1">
                <a:solidFill>
                  <a:srgbClr val="1F2328"/>
                </a:solidFill>
                <a:latin typeface="-apple-system"/>
              </a:rPr>
              <a:t>Remark</a:t>
            </a:r>
            <a:r>
              <a:rPr lang="de-CH" b="1" dirty="0">
                <a:solidFill>
                  <a:srgbClr val="1F2328"/>
                </a:solidFill>
                <a:latin typeface="-apple-system"/>
              </a:rPr>
              <a:t>: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br>
              <a:rPr lang="de-CH" dirty="0">
                <a:solidFill>
                  <a:srgbClr val="1F2328"/>
                </a:solidFill>
                <a:latin typeface="-apple-system"/>
              </a:rPr>
            </a:br>
            <a:r>
              <a:rPr lang="de-CH" dirty="0">
                <a:solidFill>
                  <a:srgbClr val="1F2328"/>
                </a:solidFill>
                <a:latin typeface="-apple-system"/>
              </a:rPr>
              <a:t>Use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extension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for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deployment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only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for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tests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.</a:t>
            </a:r>
            <a:br>
              <a:rPr lang="de-CH" dirty="0">
                <a:solidFill>
                  <a:srgbClr val="1F2328"/>
                </a:solidFill>
                <a:latin typeface="-apple-system"/>
              </a:rPr>
            </a:br>
            <a:r>
              <a:rPr lang="de-CH" dirty="0">
                <a:solidFill>
                  <a:srgbClr val="1F2328"/>
                </a:solidFill>
                <a:latin typeface="-apple-system"/>
              </a:rPr>
              <a:t>In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Productive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environment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use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your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CI/CD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pipeline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to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deploy</a:t>
            </a:r>
            <a:endParaRPr lang="de-CH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>
              <a:buNone/>
            </a:pPr>
            <a:br>
              <a:rPr lang="de-CH" dirty="0">
                <a:solidFill>
                  <a:srgbClr val="1F2328"/>
                </a:solidFill>
                <a:latin typeface="-apple-system"/>
              </a:rPr>
            </a:br>
            <a:endParaRPr lang="de-CH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83BC0699-3880-4103-BC7A-7477C8742B7F}"/>
              </a:ext>
            </a:extLst>
          </p:cNvPr>
          <p:cNvSpPr txBox="1">
            <a:spLocks/>
          </p:cNvSpPr>
          <p:nvPr/>
        </p:nvSpPr>
        <p:spPr>
          <a:xfrm>
            <a:off x="245764" y="822614"/>
            <a:ext cx="5482921" cy="189928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defPPr>
              <a:defRPr lang="en-US"/>
            </a:defPPr>
            <a:lvl1pPr marL="0" algn="l" defTabSz="685754" rtl="0" eaLnBrk="1" latinLnBrk="0" hangingPunct="1">
              <a:defRPr sz="9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34287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54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32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08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86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63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40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1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Launch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your</a:t>
            </a:r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 web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page</a:t>
            </a:r>
            <a:endParaRPr lang="de-DE" sz="1400" b="1" dirty="0">
              <a:solidFill>
                <a:srgbClr val="242F78"/>
              </a:solidFill>
              <a:latin typeface="Calibri"/>
              <a:ea typeface="Lato Light" panose="020F0502020204030203" pitchFamily="34" charset="0"/>
              <a:cs typeface="Calibri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CF4A7CB-3CF4-45A6-DFF2-0D4377C2090D}"/>
              </a:ext>
            </a:extLst>
          </p:cNvPr>
          <p:cNvSpPr/>
          <p:nvPr/>
        </p:nvSpPr>
        <p:spPr>
          <a:xfrm>
            <a:off x="3285095" y="3519055"/>
            <a:ext cx="303231" cy="2978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86C5BC8-C996-54EB-B772-D6FC731FADED}"/>
              </a:ext>
            </a:extLst>
          </p:cNvPr>
          <p:cNvSpPr/>
          <p:nvPr/>
        </p:nvSpPr>
        <p:spPr>
          <a:xfrm>
            <a:off x="3666095" y="2334490"/>
            <a:ext cx="1938069" cy="18010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4E8906-2BA9-3354-964B-BA7B6B8645E4}"/>
              </a:ext>
            </a:extLst>
          </p:cNvPr>
          <p:cNvCxnSpPr/>
          <p:nvPr/>
        </p:nvCxnSpPr>
        <p:spPr>
          <a:xfrm flipV="1">
            <a:off x="3588326" y="2571750"/>
            <a:ext cx="90056" cy="836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C078633-7EF0-108B-D8FB-60E1F4EB81C4}"/>
              </a:ext>
            </a:extLst>
          </p:cNvPr>
          <p:cNvCxnSpPr>
            <a:cxnSpLocks/>
          </p:cNvCxnSpPr>
          <p:nvPr/>
        </p:nvCxnSpPr>
        <p:spPr>
          <a:xfrm>
            <a:off x="5604164" y="2424544"/>
            <a:ext cx="223240" cy="204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43EA65AF-E6A5-8323-8369-09DE327F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098" y="1386796"/>
            <a:ext cx="5858905" cy="26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5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Menschliches Gesicht, Person, Kleidung, Lächeln enthält.&#10;&#10;Automatisch generierte Beschreibung">
            <a:extLst>
              <a:ext uri="{FF2B5EF4-FFF2-40B4-BE49-F238E27FC236}">
                <a16:creationId xmlns:a16="http://schemas.microsoft.com/office/drawing/2014/main" id="{D4FF48CC-B35F-34F8-D36C-5A9CE348AA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58" y="1371600"/>
            <a:ext cx="2421729" cy="1614486"/>
          </a:xfrm>
          <a:prstGeom prst="rect">
            <a:avLst/>
          </a:prstGeom>
        </p:spPr>
      </p:pic>
      <p:pic>
        <p:nvPicPr>
          <p:cNvPr id="9" name="Grafik 8" descr="Ein Bild, das Muster, Pixel enthält.&#10;&#10;Automatisch generierte Beschreibung">
            <a:extLst>
              <a:ext uri="{FF2B5EF4-FFF2-40B4-BE49-F238E27FC236}">
                <a16:creationId xmlns:a16="http://schemas.microsoft.com/office/drawing/2014/main" id="{DE418DC8-F483-163E-30D7-8EF8F0F64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213" y="1423986"/>
            <a:ext cx="1562100" cy="15621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00271DF-DFCC-D403-282D-4524E4C52DCD}"/>
              </a:ext>
            </a:extLst>
          </p:cNvPr>
          <p:cNvSpPr txBox="1"/>
          <p:nvPr/>
        </p:nvSpPr>
        <p:spPr>
          <a:xfrm>
            <a:off x="3283243" y="2986086"/>
            <a:ext cx="1444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>
                <a:solidFill>
                  <a:schemeClr val="bg1"/>
                </a:solidFill>
              </a:rPr>
              <a:t>https://www.linkedin.com/in/daniel-stefan-267793300/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7F61BB0-3863-40A6-B4EE-C21B6BC04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0"/>
            <a:ext cx="457200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6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Menschliches Gesicht, Person, Kleidung, Lächeln enthält.&#10;&#10;Automatisch generierte Beschreibung">
            <a:extLst>
              <a:ext uri="{FF2B5EF4-FFF2-40B4-BE49-F238E27FC236}">
                <a16:creationId xmlns:a16="http://schemas.microsoft.com/office/drawing/2014/main" id="{D4FF48CC-B35F-34F8-D36C-5A9CE348AA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58" y="1371600"/>
            <a:ext cx="2421729" cy="1614486"/>
          </a:xfrm>
          <a:prstGeom prst="rect">
            <a:avLst/>
          </a:prstGeom>
        </p:spPr>
      </p:pic>
      <p:pic>
        <p:nvPicPr>
          <p:cNvPr id="9" name="Grafik 8" descr="Ein Bild, das Muster, Pixel enthält.&#10;&#10;Automatisch generierte Beschreibung">
            <a:extLst>
              <a:ext uri="{FF2B5EF4-FFF2-40B4-BE49-F238E27FC236}">
                <a16:creationId xmlns:a16="http://schemas.microsoft.com/office/drawing/2014/main" id="{DE418DC8-F483-163E-30D7-8EF8F0F64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213" y="1423986"/>
            <a:ext cx="1562100" cy="15621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00271DF-DFCC-D403-282D-4524E4C52DCD}"/>
              </a:ext>
            </a:extLst>
          </p:cNvPr>
          <p:cNvSpPr txBox="1"/>
          <p:nvPr/>
        </p:nvSpPr>
        <p:spPr>
          <a:xfrm>
            <a:off x="3283243" y="2986086"/>
            <a:ext cx="1444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>
                <a:solidFill>
                  <a:schemeClr val="bg1"/>
                </a:solidFill>
              </a:rPr>
              <a:t>https://www.linkedin.com/in/daniel-stefan-267793300/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7F61BB0-3863-40A6-B4EE-C21B6BC04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0"/>
            <a:ext cx="457200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1">
            <a:extLst>
              <a:ext uri="{FF2B5EF4-FFF2-40B4-BE49-F238E27FC236}">
                <a16:creationId xmlns:a16="http://schemas.microsoft.com/office/drawing/2014/main" id="{0F75734F-496B-4CAA-A0F7-2F62C09866A3}"/>
              </a:ext>
            </a:extLst>
          </p:cNvPr>
          <p:cNvSpPr/>
          <p:nvPr/>
        </p:nvSpPr>
        <p:spPr>
          <a:xfrm>
            <a:off x="0" y="2516051"/>
            <a:ext cx="5851137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">
            <a:extLst>
              <a:ext uri="{FF2B5EF4-FFF2-40B4-BE49-F238E27FC236}">
                <a16:creationId xmlns:a16="http://schemas.microsoft.com/office/drawing/2014/main" id="{0F75734F-496B-4CAA-A0F7-2F62C09866A3}"/>
              </a:ext>
            </a:extLst>
          </p:cNvPr>
          <p:cNvSpPr/>
          <p:nvPr/>
        </p:nvSpPr>
        <p:spPr>
          <a:xfrm>
            <a:off x="0" y="3396273"/>
            <a:ext cx="6841303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3A808F-33C5-4A91-B3CD-5BCFF2E9B6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B6F37-8120-4F94-BD2A-A74F0585C5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259B74-1E14-4C91-8FD4-8594F47D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6C7930-5B15-499F-A047-51065C6C7227}"/>
              </a:ext>
            </a:extLst>
          </p:cNvPr>
          <p:cNvSpPr txBox="1"/>
          <p:nvPr/>
        </p:nvSpPr>
        <p:spPr>
          <a:xfrm>
            <a:off x="1058645" y="2687420"/>
            <a:ext cx="132838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Code</a:t>
            </a:r>
            <a:endParaRPr lang="en-US" sz="16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D710C0-F274-4BA6-97D8-BC7FB25EF7D1}"/>
              </a:ext>
            </a:extLst>
          </p:cNvPr>
          <p:cNvSpPr txBox="1"/>
          <p:nvPr/>
        </p:nvSpPr>
        <p:spPr>
          <a:xfrm>
            <a:off x="2008061" y="3540316"/>
            <a:ext cx="132838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Publish</a:t>
            </a:r>
            <a:endParaRPr lang="en-US" sz="16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CA5BC-C17E-43B4-8231-7E6805BF7527}"/>
              </a:ext>
            </a:extLst>
          </p:cNvPr>
          <p:cNvSpPr txBox="1"/>
          <p:nvPr/>
        </p:nvSpPr>
        <p:spPr>
          <a:xfrm>
            <a:off x="2574402" y="2702808"/>
            <a:ext cx="31024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chemeClr val="bg1"/>
                </a:solidFill>
                <a:cs typeface="Calibri"/>
              </a:rPr>
              <a:t>Design / implement your web page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E35A46-E353-4EE1-B177-90DDC160CF85}"/>
              </a:ext>
            </a:extLst>
          </p:cNvPr>
          <p:cNvSpPr txBox="1"/>
          <p:nvPr/>
        </p:nvSpPr>
        <p:spPr>
          <a:xfrm>
            <a:off x="3201242" y="3555704"/>
            <a:ext cx="35391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cs typeface="Calibri"/>
              </a:rPr>
              <a:t>Launch your web page and make it accessible</a:t>
            </a:r>
          </a:p>
        </p:txBody>
      </p:sp>
      <p:pic>
        <p:nvPicPr>
          <p:cNvPr id="16" name="Graphic 5">
            <a:extLst>
              <a:ext uri="{FF2B5EF4-FFF2-40B4-BE49-F238E27FC236}">
                <a16:creationId xmlns:a16="http://schemas.microsoft.com/office/drawing/2014/main" id="{2195D9C5-0CD5-446F-8C5D-0ECD37B68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0125" y="3447983"/>
            <a:ext cx="540992" cy="567808"/>
          </a:xfrm>
          <a:prstGeom prst="rect">
            <a:avLst/>
          </a:prstGeom>
        </p:spPr>
      </p:pic>
      <p:pic>
        <p:nvPicPr>
          <p:cNvPr id="17" name="Graphic 14" descr="Programmierer mit einfarbiger Füllung">
            <a:extLst>
              <a:ext uri="{FF2B5EF4-FFF2-40B4-BE49-F238E27FC236}">
                <a16:creationId xmlns:a16="http://schemas.microsoft.com/office/drawing/2014/main" id="{F0655E39-286F-43AC-B520-E5FABBF57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2499" y="2461755"/>
            <a:ext cx="749240" cy="749240"/>
          </a:xfrm>
          <a:prstGeom prst="rect">
            <a:avLst/>
          </a:prstGeom>
        </p:spPr>
      </p:pic>
      <p:sp>
        <p:nvSpPr>
          <p:cNvPr id="19" name="Rechteck 1">
            <a:extLst>
              <a:ext uri="{FF2B5EF4-FFF2-40B4-BE49-F238E27FC236}">
                <a16:creationId xmlns:a16="http://schemas.microsoft.com/office/drawing/2014/main" id="{0F75734F-496B-4CAA-A0F7-2F62C09866A3}"/>
              </a:ext>
            </a:extLst>
          </p:cNvPr>
          <p:cNvSpPr/>
          <p:nvPr/>
        </p:nvSpPr>
        <p:spPr>
          <a:xfrm>
            <a:off x="0" y="1659356"/>
            <a:ext cx="5344510" cy="6949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AE4F58-00FE-428E-9D67-EDB6C136DBF7}"/>
              </a:ext>
            </a:extLst>
          </p:cNvPr>
          <p:cNvSpPr txBox="1"/>
          <p:nvPr/>
        </p:nvSpPr>
        <p:spPr>
          <a:xfrm>
            <a:off x="731101" y="1800083"/>
            <a:ext cx="155861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</a:rPr>
              <a:t>Setup</a:t>
            </a:r>
            <a:endParaRPr lang="en-US" sz="16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161BC-234E-4664-BF9D-05D6C82C9CCD}"/>
              </a:ext>
            </a:extLst>
          </p:cNvPr>
          <p:cNvSpPr txBox="1"/>
          <p:nvPr/>
        </p:nvSpPr>
        <p:spPr>
          <a:xfrm>
            <a:off x="2083526" y="1815471"/>
            <a:ext cx="32609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How to access your device via </a:t>
            </a:r>
            <a:r>
              <a:rPr lang="en-US" i="1" err="1">
                <a:solidFill>
                  <a:schemeClr val="bg1"/>
                </a:solidFill>
              </a:rPr>
              <a:t>Torizon</a:t>
            </a:r>
            <a:r>
              <a:rPr lang="en-US" i="1">
                <a:solidFill>
                  <a:schemeClr val="bg1"/>
                </a:solidFill>
              </a:rPr>
              <a:t> API</a:t>
            </a:r>
            <a:endParaRPr lang="en-US"/>
          </a:p>
        </p:txBody>
      </p:sp>
      <p:pic>
        <p:nvPicPr>
          <p:cNvPr id="18" name="Graphic 12" descr="Brainstorm">
            <a:extLst>
              <a:ext uri="{FF2B5EF4-FFF2-40B4-BE49-F238E27FC236}">
                <a16:creationId xmlns:a16="http://schemas.microsoft.com/office/drawing/2014/main" id="{A8203094-6077-4B1B-B4A3-15ED8E05C9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93" y="1676083"/>
            <a:ext cx="693033" cy="69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0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366132B-D9FB-BFC0-FBFA-53BFD2CF92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D828747-6612-C3CA-7162-719152FF35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4</a:t>
            </a:fld>
            <a:endParaRPr lang="en-GB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B4F1EF2-B137-1BA2-D679-2526A36C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Original </a:t>
            </a:r>
            <a:r>
              <a:rPr lang="de-DE" dirty="0" err="1"/>
              <a:t>Idea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5ECB36-B3EF-CD7C-FA1A-E2C22123C1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Custom Web UI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IoT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Toradex  (Erni IoT Showcase)</a:t>
            </a:r>
            <a:endParaRPr lang="de-CH" dirty="0"/>
          </a:p>
        </p:txBody>
      </p:sp>
      <p:pic>
        <p:nvPicPr>
          <p:cNvPr id="9" name="Grafik 8" descr="Ein Bild, das Text, Diagramm, Screenshot, Computer enthält.">
            <a:extLst>
              <a:ext uri="{FF2B5EF4-FFF2-40B4-BE49-F238E27FC236}">
                <a16:creationId xmlns:a16="http://schemas.microsoft.com/office/drawing/2014/main" id="{AF64BF8B-96EE-9202-3E85-ADEFABDC3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4" y="1410142"/>
            <a:ext cx="4882505" cy="2702199"/>
          </a:xfrm>
          <a:prstGeom prst="rect">
            <a:avLst/>
          </a:prstGeom>
        </p:spPr>
      </p:pic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BDE61D3A-C7A6-F447-515A-D535FF4A3314}"/>
              </a:ext>
            </a:extLst>
          </p:cNvPr>
          <p:cNvSpPr txBox="1">
            <a:spLocks/>
          </p:cNvSpPr>
          <p:nvPr/>
        </p:nvSpPr>
        <p:spPr>
          <a:xfrm>
            <a:off x="6306072" y="1010352"/>
            <a:ext cx="2761728" cy="3501777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defPPr>
              <a:defRPr lang="en-US"/>
            </a:defPPr>
            <a:lvl1pPr marL="0" algn="l" defTabSz="685754" rtl="0" eaLnBrk="1" latinLnBrk="0" hangingPunct="1">
              <a:defRPr sz="900" b="0" i="0" kern="1200">
                <a:solidFill>
                  <a:srgbClr val="000000"/>
                </a:solidFill>
                <a:latin typeface="Calibri Light"/>
                <a:ea typeface="+mn-ea"/>
                <a:cs typeface="Calibri Light"/>
              </a:defRPr>
            </a:lvl1pPr>
            <a:lvl2pPr marL="34287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54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32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08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86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63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40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1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rgbClr val="172B4D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Carrier Board: </a:t>
            </a:r>
            <a:br>
              <a:rPr lang="pt-BR" sz="1200" b="0" i="0" dirty="0">
                <a:solidFill>
                  <a:srgbClr val="172B4D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pt-BR" sz="1200" b="0" i="0" u="none" strike="noStrike" dirty="0">
                <a:solidFill>
                  <a:srgbClr val="172B4D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hlinkClick r:id="rId3" tooltip="https://www.toradex.com/de/products/carrier-board/yavia"/>
              </a:rPr>
              <a:t>Yavia | Família Verdin </a:t>
            </a:r>
            <a:br>
              <a:rPr lang="pt-BR" sz="1200" b="0" i="0" u="none" strike="noStrike" dirty="0">
                <a:solidFill>
                  <a:srgbClr val="172B4D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1200" b="0" i="0" dirty="0" err="1">
                <a:solidFill>
                  <a:srgbClr val="172B4D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SoM</a:t>
            </a:r>
            <a:r>
              <a:rPr lang="de-CH" sz="1200" b="0" i="0" dirty="0">
                <a:solidFill>
                  <a:srgbClr val="172B4D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br>
              <a:rPr lang="de-CH" sz="1200" b="0" i="0" dirty="0">
                <a:solidFill>
                  <a:srgbClr val="172B4D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CH" sz="1200" b="0" i="0" u="none" strike="noStrike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hlinkClick r:id="rId4" tooltip="https://www.toradex.com/de/computer-on-modules/verdin-arm-family/nxp-imx-8m-plus"/>
              </a:rPr>
              <a:t>NXP i.MX 8M Plus </a:t>
            </a:r>
            <a:br>
              <a:rPr lang="de-CH" sz="1200" b="0" i="0" u="none" strike="noStrike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de-CH" sz="1200" b="0" i="0" u="none" strike="noStrike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Torizon</a:t>
            </a:r>
            <a:r>
              <a:rPr lang="de-DE" sz="1200" dirty="0"/>
              <a:t> OS</a:t>
            </a:r>
            <a:br>
              <a:rPr lang="de-DE" sz="1200" dirty="0"/>
            </a:b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Toradex </a:t>
            </a:r>
            <a:r>
              <a:rPr lang="de-DE" sz="1200" dirty="0" err="1"/>
              <a:t>Torizon</a:t>
            </a:r>
            <a:r>
              <a:rPr lang="de-DE" sz="1200" dirty="0"/>
              <a:t> </a:t>
            </a:r>
            <a:r>
              <a:rPr lang="de-DE" sz="1200" dirty="0" err="1"/>
              <a:t>Platform</a:t>
            </a:r>
            <a:r>
              <a:rPr lang="de-DE" sz="1200" dirty="0"/>
              <a:t> </a:t>
            </a:r>
            <a:r>
              <a:rPr lang="de-DE" sz="1200" dirty="0" err="1"/>
              <a:t>used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br>
              <a:rPr lang="de-DE" sz="1200" dirty="0"/>
            </a:br>
            <a:r>
              <a:rPr lang="de-DE" sz="1200" dirty="0"/>
              <a:t>Fleet </a:t>
            </a:r>
            <a:r>
              <a:rPr lang="de-DE" sz="1200" dirty="0" err="1"/>
              <a:t>management</a:t>
            </a:r>
            <a:r>
              <a:rPr lang="de-DE" sz="1200" dirty="0"/>
              <a:t> and OTA</a:t>
            </a:r>
            <a:br>
              <a:rPr lang="de-DE" sz="1200" dirty="0"/>
            </a:b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Controlling 6-axis </a:t>
            </a:r>
            <a:r>
              <a:rPr lang="de-DE" sz="1200" dirty="0" err="1"/>
              <a:t>Robotic</a:t>
            </a:r>
            <a:r>
              <a:rPr lang="de-DE" sz="1200" dirty="0"/>
              <a:t> Arm</a:t>
            </a:r>
            <a:br>
              <a:rPr lang="de-DE" sz="1200" dirty="0"/>
            </a:br>
            <a:r>
              <a:rPr lang="de-DE" sz="1200" dirty="0"/>
              <a:t>myCobot280 </a:t>
            </a:r>
            <a:r>
              <a:rPr lang="de-DE" sz="1200" dirty="0" err="1"/>
              <a:t>from</a:t>
            </a:r>
            <a:r>
              <a:rPr lang="de-DE" sz="1200" dirty="0"/>
              <a:t> </a:t>
            </a:r>
            <a:r>
              <a:rPr lang="de-DE" sz="1200" dirty="0" err="1"/>
              <a:t>elephantrobotics</a:t>
            </a:r>
            <a:br>
              <a:rPr lang="de-DE" sz="1200" dirty="0"/>
            </a:b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Microsoft Azure </a:t>
            </a:r>
            <a:r>
              <a:rPr lang="de-DE" sz="1200" dirty="0" err="1"/>
              <a:t>used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br>
              <a:rPr lang="de-DE" sz="1200" dirty="0"/>
            </a:br>
            <a:r>
              <a:rPr lang="de-DE" sz="1200" dirty="0"/>
              <a:t>- </a:t>
            </a:r>
            <a:r>
              <a:rPr lang="de-DE" sz="1200" dirty="0" err="1"/>
              <a:t>DevOps</a:t>
            </a:r>
            <a:br>
              <a:rPr lang="de-DE" sz="1200" dirty="0"/>
            </a:br>
            <a:r>
              <a:rPr lang="de-DE" sz="1200" dirty="0"/>
              <a:t>- </a:t>
            </a:r>
            <a:r>
              <a:rPr lang="de-DE" sz="1200" dirty="0" err="1"/>
              <a:t>Mqtt</a:t>
            </a:r>
            <a:r>
              <a:rPr lang="de-DE" sz="1200" dirty="0"/>
              <a:t> Broker</a:t>
            </a:r>
            <a:br>
              <a:rPr lang="de-DE" sz="1200" dirty="0"/>
            </a:br>
            <a:r>
              <a:rPr lang="de-DE" sz="1200" dirty="0"/>
              <a:t>- Web Interface</a:t>
            </a:r>
            <a:br>
              <a:rPr lang="de-DE" sz="1200" dirty="0"/>
            </a:br>
            <a:r>
              <a:rPr lang="de-DE" sz="1200" dirty="0"/>
              <a:t>- Monitoring</a:t>
            </a:r>
            <a:endParaRPr lang="de-CH" sz="1200" dirty="0"/>
          </a:p>
        </p:txBody>
      </p:sp>
      <p:pic>
        <p:nvPicPr>
          <p:cNvPr id="11" name="Grafik 10" descr="Ein Bild, das Mikroskop, Im Haus enthält.&#10;&#10;Automatisch generierte Beschreibung">
            <a:extLst>
              <a:ext uri="{FF2B5EF4-FFF2-40B4-BE49-F238E27FC236}">
                <a16:creationId xmlns:a16="http://schemas.microsoft.com/office/drawing/2014/main" id="{76D72B3D-57D4-4B08-9ADA-C937F6F4B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044" y="1858188"/>
            <a:ext cx="2008566" cy="18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96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BDF306-90EE-4F46-8439-B00912F17F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D36B4-E32A-4735-BE71-2667244A0C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72212C-E640-45A2-B1C1-C8B75721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Setup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0A5833-060D-4365-B853-A53B77F456E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0757" y="1249202"/>
            <a:ext cx="8720061" cy="1580560"/>
          </a:xfrm>
        </p:spPr>
        <p:txBody>
          <a:bodyPr/>
          <a:lstStyle/>
          <a:p>
            <a:r>
              <a:rPr lang="de-CH" b="0" i="0" u="sng" dirty="0" err="1">
                <a:solidFill>
                  <a:srgbClr val="1F2328"/>
                </a:solidFill>
                <a:effectLst/>
                <a:latin typeface="-apple-system"/>
                <a:hlinkClick r:id="rId3"/>
              </a:rPr>
              <a:t>How-To</a:t>
            </a:r>
            <a:r>
              <a:rPr lang="de-CH" b="0" i="0" u="sng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 </a:t>
            </a:r>
            <a:r>
              <a:rPr lang="de-CH" b="0" i="0" u="sng" dirty="0" err="1">
                <a:solidFill>
                  <a:srgbClr val="1F2328"/>
                </a:solidFill>
                <a:effectLst/>
                <a:latin typeface="-apple-system"/>
                <a:hlinkClick r:id="rId3"/>
              </a:rPr>
              <a:t>provision</a:t>
            </a:r>
            <a:r>
              <a:rPr lang="de-CH" b="0" i="0" u="sng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 a </a:t>
            </a:r>
            <a:r>
              <a:rPr lang="de-CH" b="0" i="0" u="sng" dirty="0" err="1">
                <a:solidFill>
                  <a:srgbClr val="1F2328"/>
                </a:solidFill>
                <a:effectLst/>
                <a:latin typeface="-apple-system"/>
                <a:hlinkClick r:id="rId3"/>
              </a:rPr>
              <a:t>device</a:t>
            </a:r>
            <a:br>
              <a:rPr lang="de-CH" b="0" i="0" u="sng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de-CH" sz="1000" dirty="0">
                <a:solidFill>
                  <a:srgbClr val="1C1E21"/>
                </a:solidFill>
                <a:latin typeface="Roboto" panose="02000000000000000000" pitchFamily="2" charset="0"/>
              </a:rPr>
              <a:t>(</a:t>
            </a:r>
            <a:r>
              <a:rPr lang="en-US" sz="1000" dirty="0">
                <a:solidFill>
                  <a:srgbClr val="1C1E21"/>
                </a:solidFill>
                <a:latin typeface="Roboto" panose="02000000000000000000" pitchFamily="2" charset="0"/>
              </a:rPr>
              <a:t>Via </a:t>
            </a:r>
            <a:r>
              <a:rPr lang="de-CH" sz="1000" dirty="0" err="1">
                <a:solidFill>
                  <a:srgbClr val="1C1E21"/>
                </a:solidFill>
                <a:latin typeface="Roboto" panose="02000000000000000000" pitchFamily="2" charset="0"/>
              </a:rPr>
              <a:t>Torizon</a:t>
            </a:r>
            <a:r>
              <a:rPr lang="de-CH" sz="1000" dirty="0">
                <a:solidFill>
                  <a:srgbClr val="1C1E21"/>
                </a:solidFill>
                <a:latin typeface="Roboto" panose="02000000000000000000" pitchFamily="2" charset="0"/>
              </a:rPr>
              <a:t> </a:t>
            </a:r>
            <a:r>
              <a:rPr lang="de-CH" sz="1000" b="0" i="0" dirty="0">
                <a:solidFill>
                  <a:srgbClr val="1C1E21"/>
                </a:solidFill>
                <a:effectLst/>
                <a:latin typeface="Roboto" panose="02000000000000000000" pitchFamily="2" charset="0"/>
              </a:rPr>
              <a:t>Cloud UI -&gt; </a:t>
            </a:r>
            <a:r>
              <a:rPr lang="de-CH" sz="1000" b="0" i="0" dirty="0">
                <a:solidFill>
                  <a:srgbClr val="1C1E21"/>
                </a:solidFill>
                <a:effectLst/>
                <a:latin typeface="Roboto" panose="02000000000000000000" pitchFamily="2" charset="0"/>
                <a:hlinkClick r:id="rId4"/>
              </a:rPr>
              <a:t>https://app.torizon.io/#/</a:t>
            </a:r>
            <a:r>
              <a:rPr lang="de-CH" sz="1000" dirty="0">
                <a:solidFill>
                  <a:srgbClr val="1C1E21"/>
                </a:solidFill>
                <a:latin typeface="Roboto" panose="02000000000000000000" pitchFamily="2" charset="0"/>
              </a:rPr>
              <a:t>)</a:t>
            </a:r>
          </a:p>
          <a:p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How-To create an API client</a:t>
            </a:r>
            <a:br>
              <a:rPr lang="en-US" b="0" i="0" u="sng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sz="1000" dirty="0">
                <a:solidFill>
                  <a:srgbClr val="1C1E21"/>
                </a:solidFill>
                <a:latin typeface="Roboto" panose="02000000000000000000" pitchFamily="2" charset="0"/>
              </a:rPr>
              <a:t>(Via </a:t>
            </a:r>
            <a:r>
              <a:rPr lang="de-CH" sz="1000" dirty="0" err="1">
                <a:solidFill>
                  <a:srgbClr val="1C1E21"/>
                </a:solidFill>
                <a:latin typeface="Roboto" panose="02000000000000000000" pitchFamily="2" charset="0"/>
              </a:rPr>
              <a:t>Torizon</a:t>
            </a:r>
            <a:r>
              <a:rPr lang="de-CH" sz="1000" dirty="0">
                <a:solidFill>
                  <a:srgbClr val="1C1E21"/>
                </a:solidFill>
                <a:latin typeface="Roboto" panose="02000000000000000000" pitchFamily="2" charset="0"/>
              </a:rPr>
              <a:t> Cloud UI </a:t>
            </a:r>
            <a:r>
              <a:rPr lang="de-CH" sz="1000" b="0" i="0" dirty="0">
                <a:solidFill>
                  <a:srgbClr val="1C1E21"/>
                </a:solidFill>
                <a:effectLst/>
                <a:latin typeface="Roboto" panose="02000000000000000000" pitchFamily="2" charset="0"/>
              </a:rPr>
              <a:t>-&gt; </a:t>
            </a:r>
            <a:r>
              <a:rPr lang="de-CH" sz="1000" b="0" i="0" dirty="0">
                <a:solidFill>
                  <a:srgbClr val="1C1E21"/>
                </a:solidFill>
                <a:effectLst/>
                <a:latin typeface="Roboto" panose="02000000000000000000" pitchFamily="2" charset="0"/>
                <a:hlinkClick r:id="rId6"/>
              </a:rPr>
              <a:t>https://app.torizon.io/#/account</a:t>
            </a:r>
            <a:r>
              <a:rPr lang="de-CH" sz="1000" b="0" i="0" dirty="0">
                <a:solidFill>
                  <a:srgbClr val="1C1E21"/>
                </a:solidFill>
                <a:effectLst/>
                <a:latin typeface="Roboto" panose="02000000000000000000" pitchFamily="2" charset="0"/>
              </a:rPr>
              <a:t> -&gt; API Client Manager</a:t>
            </a:r>
            <a:r>
              <a:rPr lang="en-US" sz="1000" dirty="0">
                <a:solidFill>
                  <a:srgbClr val="1C1E21"/>
                </a:solidFill>
                <a:latin typeface="Roboto" panose="02000000000000000000" pitchFamily="2" charset="0"/>
              </a:rPr>
              <a:t>)</a:t>
            </a:r>
            <a:br>
              <a:rPr lang="en-US" sz="1000" dirty="0">
                <a:solidFill>
                  <a:srgbClr val="1C1E21"/>
                </a:solidFill>
                <a:latin typeface="Roboto" panose="02000000000000000000" pitchFamily="2" charset="0"/>
              </a:rPr>
            </a:br>
            <a:r>
              <a:rPr lang="en-US" sz="1000" dirty="0">
                <a:solidFill>
                  <a:srgbClr val="1C1E21"/>
                </a:solidFill>
                <a:latin typeface="Roboto" panose="02000000000000000000" pitchFamily="2" charset="0"/>
              </a:rPr>
              <a:t>(Info: Set the token lifetime here!)</a:t>
            </a:r>
            <a:br>
              <a:rPr lang="en-US" sz="1000" dirty="0">
                <a:solidFill>
                  <a:srgbClr val="1C1E21"/>
                </a:solidFill>
                <a:latin typeface="Roboto" panose="02000000000000000000" pitchFamily="2" charset="0"/>
              </a:rPr>
            </a:br>
            <a:r>
              <a:rPr lang="en-US" sz="1000" dirty="0">
                <a:solidFill>
                  <a:srgbClr val="1C1E21"/>
                </a:solidFill>
                <a:latin typeface="Roboto" panose="02000000000000000000" pitchFamily="2" charset="0"/>
              </a:rPr>
              <a:t>(Note that you won't be able to see the secret after closing the form)</a:t>
            </a:r>
          </a:p>
          <a:p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How-To get an API token</a:t>
            </a:r>
            <a:br>
              <a:rPr lang="en-US" b="0" i="0" u="sng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sz="1000" dirty="0">
                <a:solidFill>
                  <a:srgbClr val="1C1E21"/>
                </a:solidFill>
                <a:latin typeface="Roboto" panose="02000000000000000000" pitchFamily="2" charset="0"/>
              </a:rPr>
              <a:t>(Request an API token with your </a:t>
            </a:r>
            <a:r>
              <a:rPr lang="en-US" sz="1000" dirty="0" err="1">
                <a:solidFill>
                  <a:srgbClr val="1C1E21"/>
                </a:solidFill>
                <a:latin typeface="Roboto" panose="02000000000000000000" pitchFamily="2" charset="0"/>
              </a:rPr>
              <a:t>ClientId</a:t>
            </a:r>
            <a:r>
              <a:rPr lang="en-US" sz="1000" dirty="0">
                <a:solidFill>
                  <a:srgbClr val="1C1E21"/>
                </a:solidFill>
                <a:latin typeface="Roboto" panose="02000000000000000000" pitchFamily="2" charset="0"/>
              </a:rPr>
              <a:t> &amp; Client secret)</a:t>
            </a:r>
          </a:p>
          <a:p>
            <a:endParaRPr lang="de-CH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83BC0699-3880-4103-BC7A-7477C8742B7F}"/>
              </a:ext>
            </a:extLst>
          </p:cNvPr>
          <p:cNvSpPr txBox="1">
            <a:spLocks/>
          </p:cNvSpPr>
          <p:nvPr/>
        </p:nvSpPr>
        <p:spPr>
          <a:xfrm>
            <a:off x="245764" y="822614"/>
            <a:ext cx="5482921" cy="189928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defPPr>
              <a:defRPr lang="en-US"/>
            </a:defPPr>
            <a:lvl1pPr marL="0" algn="l" defTabSz="685754" rtl="0" eaLnBrk="1" latinLnBrk="0" hangingPunct="1">
              <a:defRPr sz="9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34287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54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32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08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86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63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40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1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How</a:t>
            </a:r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to</a:t>
            </a:r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access</a:t>
            </a:r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your</a:t>
            </a:r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device</a:t>
            </a:r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 via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Torizon</a:t>
            </a:r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 API</a:t>
            </a:r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7EC0C436-FD37-43BD-38F6-17F4BAFAE68B}"/>
              </a:ext>
            </a:extLst>
          </p:cNvPr>
          <p:cNvSpPr txBox="1">
            <a:spLocks/>
          </p:cNvSpPr>
          <p:nvPr/>
        </p:nvSpPr>
        <p:spPr>
          <a:xfrm>
            <a:off x="245762" y="4128557"/>
            <a:ext cx="5482921" cy="189928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defPPr>
              <a:defRPr lang="en-US"/>
            </a:defPPr>
            <a:lvl1pPr marL="0" algn="l" defTabSz="685754" rtl="0" eaLnBrk="1" latinLnBrk="0" hangingPunct="1">
              <a:defRPr sz="9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34287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54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32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08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86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63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40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1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Check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your</a:t>
            </a:r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 API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accesss</a:t>
            </a:r>
            <a:endParaRPr lang="de-DE" sz="1400" b="1" dirty="0">
              <a:solidFill>
                <a:srgbClr val="242F78"/>
              </a:solidFill>
              <a:latin typeface="Calibri"/>
              <a:ea typeface="Lato Light" panose="020F0502020204030203" pitchFamily="34" charset="0"/>
              <a:cs typeface="Calibri"/>
            </a:endParaRP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6729F9F-1F3B-96C5-AEDF-EECE791441AB}"/>
              </a:ext>
            </a:extLst>
          </p:cNvPr>
          <p:cNvSpPr txBox="1">
            <a:spLocks/>
          </p:cNvSpPr>
          <p:nvPr/>
        </p:nvSpPr>
        <p:spPr>
          <a:xfrm>
            <a:off x="250757" y="4395098"/>
            <a:ext cx="4321243" cy="384664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1pPr>
            <a:lvl2pPr marL="467978" indent="-125033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2pPr>
            <a:lvl3pPr marL="804970" indent="-119078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3pPr>
            <a:lvl4pPr marL="1143152" indent="-114315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4pPr>
            <a:lvl5pPr marL="1481335" indent="-109552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b="0" i="0" dirty="0" err="1">
                <a:effectLst/>
                <a:latin typeface="-apple-system"/>
                <a:hlinkClick r:id="rId8"/>
              </a:rPr>
              <a:t>OpenAPI</a:t>
            </a:r>
            <a:r>
              <a:rPr lang="de-CH" b="0" i="0" dirty="0">
                <a:effectLst/>
                <a:latin typeface="-apple-system"/>
                <a:hlinkClick r:id="rId8"/>
              </a:rPr>
              <a:t> </a:t>
            </a:r>
            <a:r>
              <a:rPr lang="de-CH" b="0" i="0" dirty="0" err="1">
                <a:effectLst/>
                <a:latin typeface="-apple-system"/>
                <a:hlinkClick r:id="rId8"/>
              </a:rPr>
              <a:t>Specification</a:t>
            </a:r>
            <a:endParaRPr lang="de-CH" dirty="0">
              <a:solidFill>
                <a:srgbClr val="1F2328"/>
              </a:solidFill>
              <a:latin typeface="-apple-system"/>
            </a:endParaRP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C22EF11-FFC0-2C84-F010-DB55A40A75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426" y="3312020"/>
            <a:ext cx="5147592" cy="733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1F418E-7661-5D53-51BF-9E7F844E9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683" y="1951813"/>
            <a:ext cx="3112235" cy="227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72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5" grpId="0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BDF306-90EE-4F46-8439-B00912F17F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D36B4-E32A-4735-BE71-2667244A0C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72212C-E640-45A2-B1C1-C8B75721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83BC0699-3880-4103-BC7A-7477C8742B7F}"/>
              </a:ext>
            </a:extLst>
          </p:cNvPr>
          <p:cNvSpPr txBox="1">
            <a:spLocks/>
          </p:cNvSpPr>
          <p:nvPr/>
        </p:nvSpPr>
        <p:spPr>
          <a:xfrm>
            <a:off x="245764" y="822614"/>
            <a:ext cx="5482921" cy="189928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defPPr>
              <a:defRPr lang="en-US"/>
            </a:defPPr>
            <a:lvl1pPr marL="0" algn="l" defTabSz="685754" rtl="0" eaLnBrk="1" latinLnBrk="0" hangingPunct="1">
              <a:defRPr sz="9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34287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54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32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08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86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63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40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1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Design your page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315461-86FC-29E4-D616-2C6EA0CEFE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4" y="1208242"/>
            <a:ext cx="2298700" cy="151765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6CAB6E81-E9C0-348D-9FA7-1F68EFD56D0D}"/>
              </a:ext>
            </a:extLst>
          </p:cNvPr>
          <p:cNvGrpSpPr/>
          <p:nvPr/>
        </p:nvGrpSpPr>
        <p:grpSpPr>
          <a:xfrm>
            <a:off x="3138002" y="1201892"/>
            <a:ext cx="2451824" cy="3537590"/>
            <a:chOff x="3138002" y="1201892"/>
            <a:chExt cx="2451824" cy="353759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02EEB79-50AA-102B-6A41-608F374F4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002" y="1201892"/>
              <a:ext cx="2057400" cy="1524000"/>
            </a:xfrm>
            <a:prstGeom prst="rect">
              <a:avLst/>
            </a:prstGeom>
          </p:spPr>
        </p:pic>
        <p:pic>
          <p:nvPicPr>
            <p:cNvPr id="28" name="Picture 27" descr="A diagram of a computer network&#10;&#10;Description automatically generated with medium confidence">
              <a:extLst>
                <a:ext uri="{FF2B5EF4-FFF2-40B4-BE49-F238E27FC236}">
                  <a16:creationId xmlns:a16="http://schemas.microsoft.com/office/drawing/2014/main" id="{6DA2FEFD-96D8-6D42-3B7F-183EB9BF4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002" y="2915242"/>
              <a:ext cx="1576703" cy="1824240"/>
            </a:xfrm>
            <a:prstGeom prst="rect">
              <a:avLst/>
            </a:prstGeom>
          </p:spPr>
        </p:pic>
        <p:pic>
          <p:nvPicPr>
            <p:cNvPr id="39" name="Picture 38" descr="A colorful logo with black background&#10;&#10;Description automatically generated">
              <a:extLst>
                <a:ext uri="{FF2B5EF4-FFF2-40B4-BE49-F238E27FC236}">
                  <a16:creationId xmlns:a16="http://schemas.microsoft.com/office/drawing/2014/main" id="{1B89A7EF-CF98-56D1-5383-4B1FD703A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5710" y="1298925"/>
              <a:ext cx="404116" cy="40411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D8EAAF-C0C1-6102-9B53-A6F672497E71}"/>
              </a:ext>
            </a:extLst>
          </p:cNvPr>
          <p:cNvGrpSpPr/>
          <p:nvPr/>
        </p:nvGrpSpPr>
        <p:grpSpPr>
          <a:xfrm>
            <a:off x="6183364" y="1197151"/>
            <a:ext cx="2599463" cy="3438680"/>
            <a:chOff x="6183364" y="1197151"/>
            <a:chExt cx="2599463" cy="34386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6C5DA2-9AB5-85EC-EE67-FC07D445F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364" y="1197151"/>
              <a:ext cx="2051050" cy="1524000"/>
            </a:xfrm>
            <a:prstGeom prst="rect">
              <a:avLst/>
            </a:prstGeom>
          </p:spPr>
        </p:pic>
        <p:pic>
          <p:nvPicPr>
            <p:cNvPr id="32" name="Picture 31" descr="A logo of a hand with a blue circle&#10;&#10;Description automatically generated">
              <a:extLst>
                <a:ext uri="{FF2B5EF4-FFF2-40B4-BE49-F238E27FC236}">
                  <a16:creationId xmlns:a16="http://schemas.microsoft.com/office/drawing/2014/main" id="{B2D473E1-5E65-FD89-0E92-0A8F5D3FA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1867" y="1334706"/>
              <a:ext cx="404116" cy="332554"/>
            </a:xfrm>
            <a:prstGeom prst="rect">
              <a:avLst/>
            </a:prstGeom>
          </p:spPr>
        </p:pic>
        <p:pic>
          <p:nvPicPr>
            <p:cNvPr id="34" name="Picture 33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C52C24B3-2D56-356F-9207-9B155B1FF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4413" y="1334706"/>
              <a:ext cx="340867" cy="332554"/>
            </a:xfrm>
            <a:prstGeom prst="rect">
              <a:avLst/>
            </a:prstGeom>
          </p:spPr>
        </p:pic>
        <p:pic>
          <p:nvPicPr>
            <p:cNvPr id="38" name="Picture 37" descr="A colorful logo with black background&#10;&#10;Description automatically generated">
              <a:extLst>
                <a:ext uri="{FF2B5EF4-FFF2-40B4-BE49-F238E27FC236}">
                  <a16:creationId xmlns:a16="http://schemas.microsoft.com/office/drawing/2014/main" id="{FA4EFD89-E50E-093F-5B59-97F369B8E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3140" y="1298925"/>
              <a:ext cx="404116" cy="404116"/>
            </a:xfrm>
            <a:prstGeom prst="rect">
              <a:avLst/>
            </a:prstGeom>
          </p:spPr>
        </p:pic>
        <p:pic>
          <p:nvPicPr>
            <p:cNvPr id="43" name="Picture 4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9074539-AA29-98D3-6F5F-4FA9AB0A8E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923"/>
            <a:stretch/>
          </p:blipFill>
          <p:spPr>
            <a:xfrm>
              <a:off x="6183364" y="2858706"/>
              <a:ext cx="2599463" cy="1777125"/>
            </a:xfrm>
            <a:prstGeom prst="rect">
              <a:avLst/>
            </a:prstGeom>
          </p:spPr>
        </p:pic>
      </p:grpSp>
      <p:pic>
        <p:nvPicPr>
          <p:cNvPr id="45" name="Picture 44" descr="A yellow and blue logo&#10;&#10;Description automatically generated">
            <a:extLst>
              <a:ext uri="{FF2B5EF4-FFF2-40B4-BE49-F238E27FC236}">
                <a16:creationId xmlns:a16="http://schemas.microsoft.com/office/drawing/2014/main" id="{EF4F3521-B121-6C88-F100-0D3106740CA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99" y="1334706"/>
            <a:ext cx="321060" cy="32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9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0A5833-060D-4365-B853-A53B77F456E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0757" y="1249202"/>
            <a:ext cx="8747542" cy="2831479"/>
          </a:xfrm>
        </p:spPr>
        <p:txBody>
          <a:bodyPr/>
          <a:lstStyle/>
          <a:p>
            <a:r>
              <a:rPr lang="de-DE" dirty="0" err="1">
                <a:solidFill>
                  <a:srgbClr val="1F2328"/>
                </a:solidFill>
                <a:latin typeface="-apple-system"/>
              </a:rPr>
              <a:t>Our</a:t>
            </a:r>
            <a:r>
              <a:rPr lang="de-DE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DE" dirty="0" err="1">
                <a:solidFill>
                  <a:srgbClr val="1F2328"/>
                </a:solidFill>
                <a:latin typeface="-apple-system"/>
              </a:rPr>
              <a:t>setup</a:t>
            </a:r>
            <a:br>
              <a:rPr lang="de-DE" dirty="0">
                <a:solidFill>
                  <a:srgbClr val="1F2328"/>
                </a:solidFill>
                <a:latin typeface="-apple-system"/>
              </a:rPr>
            </a:br>
            <a:r>
              <a:rPr lang="de-DE" dirty="0">
                <a:solidFill>
                  <a:srgbClr val="1F2328"/>
                </a:solidFill>
                <a:latin typeface="-apple-system"/>
              </a:rPr>
              <a:t>-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-apple-system"/>
                <a:hlinkClick r:id="rId3"/>
              </a:rPr>
              <a:t>vscode</a:t>
            </a:r>
            <a:br>
              <a:rPr lang="de-CH" b="0" i="0" u="sng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de-CH" b="0" i="0" dirty="0">
                <a:solidFill>
                  <a:srgbClr val="1F2328"/>
                </a:solidFill>
                <a:effectLst/>
                <a:latin typeface="-apple-system"/>
              </a:rPr>
              <a:t>-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-apple-system"/>
                <a:hlinkClick r:id="rId4"/>
              </a:rPr>
              <a:t>nodejs</a:t>
            </a:r>
            <a:r>
              <a:rPr lang="de-CH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sz="1000" dirty="0">
                <a:solidFill>
                  <a:srgbClr val="1F2328"/>
                </a:solidFill>
                <a:latin typeface="-apple-system"/>
                <a:hlinkClick r:id="rId5"/>
              </a:rPr>
              <a:t>(</a:t>
            </a:r>
            <a:r>
              <a:rPr lang="de-CH" sz="1000" dirty="0" err="1">
                <a:solidFill>
                  <a:srgbClr val="1F2328"/>
                </a:solidFill>
                <a:latin typeface="-apple-system"/>
                <a:hlinkClick r:id="rId5"/>
              </a:rPr>
              <a:t>why</a:t>
            </a:r>
            <a:r>
              <a:rPr lang="de-CH" sz="1000" dirty="0">
                <a:solidFill>
                  <a:srgbClr val="1F2328"/>
                </a:solidFill>
                <a:latin typeface="-apple-system"/>
                <a:hlinkClick r:id="rId5"/>
              </a:rPr>
              <a:t> -&gt; open-source, </a:t>
            </a:r>
            <a:r>
              <a:rPr lang="de-CH" sz="1000" dirty="0" err="1">
                <a:solidFill>
                  <a:srgbClr val="1F2328"/>
                </a:solidFill>
                <a:latin typeface="-apple-system"/>
                <a:hlinkClick r:id="rId5"/>
              </a:rPr>
              <a:t>cross</a:t>
            </a:r>
            <a:r>
              <a:rPr lang="de-CH" sz="1000" dirty="0">
                <a:solidFill>
                  <a:srgbClr val="1F2328"/>
                </a:solidFill>
                <a:latin typeface="-apple-system"/>
                <a:hlinkClick r:id="rId5"/>
              </a:rPr>
              <a:t> </a:t>
            </a:r>
            <a:r>
              <a:rPr lang="de-CH" sz="1000" dirty="0" err="1">
                <a:solidFill>
                  <a:srgbClr val="1F2328"/>
                </a:solidFill>
                <a:latin typeface="-apple-system"/>
                <a:hlinkClick r:id="rId5"/>
              </a:rPr>
              <a:t>plattform</a:t>
            </a:r>
            <a:r>
              <a:rPr lang="de-CH" sz="1000" dirty="0">
                <a:solidFill>
                  <a:srgbClr val="1F2328"/>
                </a:solidFill>
                <a:latin typeface="-apple-system"/>
                <a:hlinkClick r:id="rId5"/>
              </a:rPr>
              <a:t>, C++/</a:t>
            </a:r>
            <a:r>
              <a:rPr lang="de-CH" sz="1000" dirty="0" err="1">
                <a:solidFill>
                  <a:srgbClr val="1F2328"/>
                </a:solidFill>
                <a:latin typeface="-apple-system"/>
                <a:hlinkClick r:id="rId5"/>
              </a:rPr>
              <a:t>javascript</a:t>
            </a:r>
            <a:r>
              <a:rPr lang="de-CH" sz="1000" dirty="0">
                <a:solidFill>
                  <a:srgbClr val="1F2328"/>
                </a:solidFill>
                <a:latin typeface="-apple-system"/>
                <a:hlinkClick r:id="rId5"/>
              </a:rPr>
              <a:t>, + easy</a:t>
            </a:r>
            <a:r>
              <a:rPr lang="de-CH" sz="1000" b="0" i="0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)</a:t>
            </a:r>
            <a:br>
              <a:rPr lang="de-CH" sz="1000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de-CH" sz="10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de-CH" dirty="0" err="1">
                <a:solidFill>
                  <a:srgbClr val="1F2328"/>
                </a:solidFill>
                <a:latin typeface="-apple-system"/>
              </a:rPr>
              <a:t>Lets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code, </a:t>
            </a:r>
            <a:r>
              <a:rPr lang="de-CH" dirty="0">
                <a:solidFill>
                  <a:srgbClr val="1F2328"/>
                </a:solidFill>
                <a:latin typeface="-apple-system"/>
                <a:hlinkClick r:id="rId6"/>
              </a:rPr>
              <a:t>https://github.com/erni-dan/custom-torizon-ui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(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torizon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custom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example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)</a:t>
            </a:r>
            <a:br>
              <a:rPr lang="de-CH" dirty="0">
                <a:solidFill>
                  <a:srgbClr val="1F2328"/>
                </a:solidFill>
                <a:latin typeface="-apple-system"/>
              </a:rPr>
            </a:br>
            <a:r>
              <a:rPr lang="de-CH" dirty="0">
                <a:solidFill>
                  <a:srgbClr val="1F2328"/>
                </a:solidFill>
                <a:latin typeface="-apple-system"/>
              </a:rPr>
              <a:t>f</a:t>
            </a:r>
            <a:r>
              <a:rPr lang="de-CH" b="0" i="0" dirty="0">
                <a:solidFill>
                  <a:srgbClr val="1F2328"/>
                </a:solidFill>
                <a:effectLst/>
                <a:latin typeface="-apple-system"/>
              </a:rPr>
              <a:t>ollow </a:t>
            </a:r>
            <a:r>
              <a:rPr lang="de-CH" b="0" i="0" dirty="0">
                <a:solidFill>
                  <a:srgbClr val="1F2328"/>
                </a:solidFill>
                <a:effectLst/>
                <a:latin typeface="-apple-system"/>
                <a:hlinkClick r:id="rId7"/>
              </a:rPr>
              <a:t>https://github.com/erni-dan/custom-torizon-ui-talk</a:t>
            </a:r>
            <a:r>
              <a:rPr lang="de-CH" b="0" i="0" dirty="0">
                <a:solidFill>
                  <a:srgbClr val="1F2328"/>
                </a:solidFill>
                <a:effectLst/>
                <a:latin typeface="-apple-system"/>
              </a:rPr>
              <a:t> (live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-apple-system"/>
              </a:rPr>
              <a:t>coding</a:t>
            </a:r>
            <a:r>
              <a:rPr lang="de-CH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  <a:br>
              <a:rPr lang="de-CH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$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npx</a:t>
            </a: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 express-generator –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view</a:t>
            </a: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=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ejs</a:t>
            </a:r>
            <a:b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</a:b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$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npm</a:t>
            </a: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install</a:t>
            </a: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axios</a:t>
            </a: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 –save //HTTP Client</a:t>
            </a:r>
            <a:b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</a:b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$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npm</a:t>
            </a: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install</a:t>
            </a: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 &amp;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npm</a:t>
            </a: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 update</a:t>
            </a:r>
            <a:b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</a:b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$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npm</a:t>
            </a:r>
            <a:r>
              <a:rPr lang="de-CH" b="0" i="0" dirty="0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 </a:t>
            </a:r>
            <a:r>
              <a:rPr lang="de-CH" b="0" i="0" dirty="0" err="1">
                <a:solidFill>
                  <a:srgbClr val="1F2328"/>
                </a:solidFill>
                <a:effectLst/>
                <a:latin typeface="Bradley Hand ITC" panose="03070402050302030203" pitchFamily="66" charset="0"/>
              </a:rPr>
              <a:t>start</a:t>
            </a:r>
            <a:br>
              <a:rPr lang="de-CH" b="0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de-CH" dirty="0">
              <a:solidFill>
                <a:srgbClr val="1F2328"/>
              </a:solidFill>
              <a:latin typeface="-apple-system"/>
            </a:endParaRPr>
          </a:p>
          <a:p>
            <a:r>
              <a:rPr lang="de-CH" dirty="0">
                <a:solidFill>
                  <a:srgbClr val="1F2328"/>
                </a:solidFill>
                <a:latin typeface="-apple-system"/>
              </a:rPr>
              <a:t>Check </a:t>
            </a:r>
            <a:r>
              <a:rPr lang="de-CH" dirty="0">
                <a:solidFill>
                  <a:srgbClr val="1F2328"/>
                </a:solidFill>
                <a:latin typeface="-apple-system"/>
                <a:hlinkClick r:id="rId8"/>
              </a:rPr>
              <a:t>http://localhost:3000/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BDF306-90EE-4F46-8439-B00912F17F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D36B4-E32A-4735-BE71-2667244A0C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72212C-E640-45A2-B1C1-C8B75721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83BC0699-3880-4103-BC7A-7477C8742B7F}"/>
              </a:ext>
            </a:extLst>
          </p:cNvPr>
          <p:cNvSpPr txBox="1">
            <a:spLocks/>
          </p:cNvSpPr>
          <p:nvPr/>
        </p:nvSpPr>
        <p:spPr>
          <a:xfrm>
            <a:off x="245764" y="822614"/>
            <a:ext cx="5482921" cy="189928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defPPr>
              <a:defRPr lang="en-US"/>
            </a:defPPr>
            <a:lvl1pPr marL="0" algn="l" defTabSz="685754" rtl="0" eaLnBrk="1" latinLnBrk="0" hangingPunct="1">
              <a:defRPr sz="9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34287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54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32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08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86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63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40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1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Implementation - Setup</a:t>
            </a:r>
          </a:p>
        </p:txBody>
      </p:sp>
    </p:spTree>
    <p:extLst>
      <p:ext uri="{BB962C8B-B14F-4D97-AF65-F5344CB8AC3E}">
        <p14:creationId xmlns:p14="http://schemas.microsoft.com/office/powerpoint/2010/main" val="227834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BDF306-90EE-4F46-8439-B00912F17F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D36B4-E32A-4735-BE71-2667244A0C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72212C-E640-45A2-B1C1-C8B75721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 - </a:t>
            </a:r>
            <a:r>
              <a:rPr lang="de-DE" dirty="0" err="1"/>
              <a:t>Recap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0A5833-060D-4365-B853-A53B77F456E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0757" y="1249201"/>
            <a:ext cx="8747542" cy="3230649"/>
          </a:xfrm>
        </p:spPr>
        <p:txBody>
          <a:bodyPr/>
          <a:lstStyle/>
          <a:p>
            <a:r>
              <a:rPr lang="de-DE" dirty="0" err="1">
                <a:solidFill>
                  <a:srgbClr val="1F2328"/>
                </a:solidFill>
                <a:latin typeface="-apple-system"/>
              </a:rPr>
              <a:t>Copied</a:t>
            </a:r>
            <a:r>
              <a:rPr lang="de-DE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DE" dirty="0">
                <a:solidFill>
                  <a:srgbClr val="1F2328"/>
                </a:solidFill>
                <a:latin typeface="-apple-system"/>
                <a:hlinkClick r:id="rId3"/>
              </a:rPr>
              <a:t>https://github.com/erni-dan/custom-torizon-ui/blob/master/torizon_api.js</a:t>
            </a:r>
            <a:br>
              <a:rPr lang="de-CH" dirty="0">
                <a:solidFill>
                  <a:srgbClr val="1F2328"/>
                </a:solidFill>
                <a:latin typeface="-apple-system"/>
              </a:rPr>
            </a:br>
            <a:r>
              <a:rPr lang="de-CH" dirty="0" err="1">
                <a:solidFill>
                  <a:srgbClr val="1F2328"/>
                </a:solidFill>
                <a:latin typeface="-apple-system"/>
              </a:rPr>
              <a:t>into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project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and API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bearer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token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into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the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variable </a:t>
            </a:r>
            <a:r>
              <a:rPr lang="de-C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api_bearer_token</a:t>
            </a:r>
            <a:endParaRPr lang="de-CH" b="0" dirty="0">
              <a:solidFill>
                <a:srgbClr val="4FC1FF"/>
              </a:solidFill>
              <a:effectLst/>
              <a:latin typeface="Consolas" panose="020B0609020204030204" pitchFamily="49" charset="0"/>
            </a:endParaRPr>
          </a:p>
          <a:p>
            <a:r>
              <a:rPr lang="de-CH" dirty="0" err="1">
                <a:solidFill>
                  <a:srgbClr val="1F2328"/>
                </a:solidFill>
                <a:latin typeface="-apple-system"/>
              </a:rPr>
              <a:t>Added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HTML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dependencies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to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your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page</a:t>
            </a:r>
            <a:br>
              <a:rPr lang="de-CH" dirty="0">
                <a:solidFill>
                  <a:srgbClr val="4FC1FF"/>
                </a:solidFill>
                <a:latin typeface="Consolas" panose="020B0609020204030204" pitchFamily="49" charset="0"/>
              </a:rPr>
            </a:br>
            <a:r>
              <a:rPr lang="de-CH" dirty="0">
                <a:solidFill>
                  <a:srgbClr val="1F2328"/>
                </a:solidFill>
                <a:latin typeface="-apple-system"/>
                <a:hlinkClick r:id="rId4"/>
              </a:rPr>
              <a:t>https://getbootstrap.com/docs/4.0/getting-started/download/</a:t>
            </a:r>
            <a:endParaRPr lang="de-CH" dirty="0">
              <a:solidFill>
                <a:srgbClr val="1F2328"/>
              </a:solidFill>
              <a:latin typeface="-apple-system"/>
            </a:endParaRPr>
          </a:p>
          <a:p>
            <a:r>
              <a:rPr lang="de-CH" dirty="0" err="1">
                <a:solidFill>
                  <a:srgbClr val="1F2328"/>
                </a:solidFill>
                <a:latin typeface="-apple-system"/>
              </a:rPr>
              <a:t>Got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familiar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with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ejs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template</a:t>
            </a:r>
            <a:r>
              <a:rPr lang="de-CH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de-CH" dirty="0" err="1">
                <a:solidFill>
                  <a:srgbClr val="1F2328"/>
                </a:solidFill>
                <a:latin typeface="-apple-system"/>
              </a:rPr>
              <a:t>engine</a:t>
            </a:r>
            <a:br>
              <a:rPr lang="de-CH" dirty="0">
                <a:solidFill>
                  <a:srgbClr val="1F2328"/>
                </a:solidFill>
                <a:latin typeface="-apple-system"/>
              </a:rPr>
            </a:br>
            <a:r>
              <a:rPr lang="de-CH" dirty="0">
                <a:solidFill>
                  <a:srgbClr val="1F2328"/>
                </a:solidFill>
                <a:latin typeface="-apple-system"/>
                <a:hlinkClick r:id="rId5"/>
              </a:rPr>
              <a:t>https://www.digitalocean.com/community/tutorials/how-to-use-ejs-to-template-your-node-application</a:t>
            </a:r>
            <a:br>
              <a:rPr lang="de-CH" dirty="0">
                <a:solidFill>
                  <a:srgbClr val="1F2328"/>
                </a:solidFill>
                <a:latin typeface="-apple-system"/>
              </a:rPr>
            </a:br>
            <a:endParaRPr lang="de-CH" dirty="0">
              <a:solidFill>
                <a:srgbClr val="1F2328"/>
              </a:solidFill>
              <a:latin typeface="-apple-system"/>
            </a:endParaRPr>
          </a:p>
          <a:p>
            <a:endParaRPr lang="de-CH" dirty="0">
              <a:solidFill>
                <a:srgbClr val="1F2328"/>
              </a:solidFill>
              <a:latin typeface="-apple-system"/>
            </a:endParaRPr>
          </a:p>
          <a:p>
            <a:pPr marL="0" indent="0">
              <a:buNone/>
            </a:pPr>
            <a:br>
              <a:rPr lang="de-CH" dirty="0">
                <a:solidFill>
                  <a:srgbClr val="1F2328"/>
                </a:solidFill>
                <a:latin typeface="-apple-system"/>
              </a:rPr>
            </a:br>
            <a:endParaRPr lang="de-CH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83BC0699-3880-4103-BC7A-7477C8742B7F}"/>
              </a:ext>
            </a:extLst>
          </p:cNvPr>
          <p:cNvSpPr txBox="1">
            <a:spLocks/>
          </p:cNvSpPr>
          <p:nvPr/>
        </p:nvSpPr>
        <p:spPr>
          <a:xfrm>
            <a:off x="245764" y="822614"/>
            <a:ext cx="5482921" cy="189928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defPPr>
              <a:defRPr lang="en-US"/>
            </a:defPPr>
            <a:lvl1pPr marL="0" algn="l" defTabSz="685754" rtl="0" eaLnBrk="1" latinLnBrk="0" hangingPunct="1">
              <a:defRPr sz="9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34287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54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32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08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86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63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40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17" algn="l" defTabSz="685754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Implementation – Access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Torizon</a:t>
            </a:r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 API via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axios</a:t>
            </a:r>
            <a:r>
              <a:rPr lang="de-DE" sz="1400" b="1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 HTTP </a:t>
            </a:r>
            <a:r>
              <a:rPr lang="de-DE" sz="1400" b="1" dirty="0" err="1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rPr>
              <a:t>client</a:t>
            </a:r>
            <a:endParaRPr lang="de-DE" sz="1400" b="1" dirty="0">
              <a:solidFill>
                <a:srgbClr val="242F78"/>
              </a:solidFill>
              <a:latin typeface="Calibri"/>
              <a:ea typeface="Lato Light" panose="020F050202020403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3085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F9B0836-D293-5185-B110-F16C3D62C2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8F94A28-A740-F01F-32D7-D5D4D9511F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9</a:t>
            </a:fld>
            <a:endParaRPr lang="en-GB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CB3B4CC-DA61-1225-268D-303F5C04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 Repository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E356FA5-9A91-88D1-5CD0-7ED085FEF7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CH" dirty="0" err="1"/>
              <a:t>custom</a:t>
            </a:r>
            <a:r>
              <a:rPr lang="de-CH" dirty="0"/>
              <a:t>-</a:t>
            </a:r>
            <a:r>
              <a:rPr lang="de-CH" dirty="0" err="1"/>
              <a:t>torizon</a:t>
            </a:r>
            <a:r>
              <a:rPr lang="de-CH" dirty="0"/>
              <a:t>-ui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1BB8AF-1859-2915-E2F0-032724E0C89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0757" y="1249201"/>
            <a:ext cx="6427133" cy="1322549"/>
          </a:xfrm>
        </p:spPr>
        <p:txBody>
          <a:bodyPr/>
          <a:lstStyle/>
          <a:p>
            <a:r>
              <a:rPr lang="de-CH" dirty="0">
                <a:hlinkClick r:id="rId2"/>
              </a:rPr>
              <a:t>https://github.com/erni-dan/custom-torizon-ui</a:t>
            </a:r>
            <a:endParaRPr lang="de-CH" dirty="0"/>
          </a:p>
          <a:p>
            <a:r>
              <a:rPr lang="de-CH" dirty="0"/>
              <a:t>Browse Web Page -&gt; </a:t>
            </a:r>
            <a:r>
              <a:rPr lang="de-CH" dirty="0">
                <a:hlinkClick r:id="rId3"/>
              </a:rPr>
              <a:t>https://iot-showcase-ui-embedded-world.azurewebsites.net/</a:t>
            </a:r>
            <a:endParaRPr lang="de-CH" dirty="0"/>
          </a:p>
          <a:p>
            <a:r>
              <a:rPr lang="de-CH" dirty="0">
                <a:hlinkClick r:id="rId4"/>
              </a:rPr>
              <a:t>https://github.com/erni-dan/custom-torizon-ui-talk</a:t>
            </a:r>
            <a:br>
              <a:rPr lang="de-CH" dirty="0"/>
            </a:br>
            <a:r>
              <a:rPr lang="de-CH" dirty="0"/>
              <a:t>(</a:t>
            </a:r>
            <a:r>
              <a:rPr lang="de-CH" dirty="0" err="1"/>
              <a:t>Presentation</a:t>
            </a:r>
            <a:r>
              <a:rPr lang="de-CH" dirty="0"/>
              <a:t> + Live Code)</a:t>
            </a:r>
          </a:p>
        </p:txBody>
      </p:sp>
    </p:spTree>
    <p:extLst>
      <p:ext uri="{BB962C8B-B14F-4D97-AF65-F5344CB8AC3E}">
        <p14:creationId xmlns:p14="http://schemas.microsoft.com/office/powerpoint/2010/main" val="2264041289"/>
      </p:ext>
    </p:extLst>
  </p:cSld>
  <p:clrMapOvr>
    <a:masterClrMapping/>
  </p:clrMapOvr>
</p:sld>
</file>

<file path=ppt/theme/theme1.xml><?xml version="1.0" encoding="utf-8"?>
<a:theme xmlns:a="http://schemas.openxmlformats.org/drawingml/2006/main" name="ERNI Corporate ">
  <a:themeElements>
    <a:clrScheme name="Benutzerdefiniert 1">
      <a:dk1>
        <a:srgbClr val="3C3C00"/>
      </a:dk1>
      <a:lt1>
        <a:srgbClr val="FFFFFF"/>
      </a:lt1>
      <a:dk2>
        <a:srgbClr val="123372"/>
      </a:dk2>
      <a:lt2>
        <a:srgbClr val="BEBCBC"/>
      </a:lt2>
      <a:accent1>
        <a:srgbClr val="123372"/>
      </a:accent1>
      <a:accent2>
        <a:srgbClr val="E4040E"/>
      </a:accent2>
      <a:accent3>
        <a:srgbClr val="00A5DB"/>
      </a:accent3>
      <a:accent4>
        <a:srgbClr val="BEBCBC"/>
      </a:accent4>
      <a:accent5>
        <a:srgbClr val="5C5C5B"/>
      </a:accent5>
      <a:accent6>
        <a:srgbClr val="999DC3"/>
      </a:accent6>
      <a:hlink>
        <a:srgbClr val="80425F"/>
      </a:hlink>
      <a:folHlink>
        <a:srgbClr val="8DA9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O_en_Visual_Handbook_V1.0.pptx" id="{A329E81A-CDFF-4E13-B88A-F3E6F40A2622}" vid="{6EF35352-31EB-494F-895B-A336A2E1C81D}"/>
    </a:ext>
  </a:extLst>
</a:theme>
</file>

<file path=ppt/theme/theme2.xml><?xml version="1.0" encoding="utf-8"?>
<a:theme xmlns:a="http://schemas.openxmlformats.org/drawingml/2006/main" name="ERNI Corporate ">
  <a:themeElements>
    <a:clrScheme name="Benutzerdefiniert 9">
      <a:dk1>
        <a:srgbClr val="3C3C3C"/>
      </a:dk1>
      <a:lt1>
        <a:srgbClr val="FFFFFF"/>
      </a:lt1>
      <a:dk2>
        <a:srgbClr val="123372"/>
      </a:dk2>
      <a:lt2>
        <a:srgbClr val="BEBCBC"/>
      </a:lt2>
      <a:accent1>
        <a:srgbClr val="123372"/>
      </a:accent1>
      <a:accent2>
        <a:srgbClr val="E4040E"/>
      </a:accent2>
      <a:accent3>
        <a:srgbClr val="00A5DB"/>
      </a:accent3>
      <a:accent4>
        <a:srgbClr val="BEBCBC"/>
      </a:accent4>
      <a:accent5>
        <a:srgbClr val="5C5C5B"/>
      </a:accent5>
      <a:accent6>
        <a:srgbClr val="999DC3"/>
      </a:accent6>
      <a:hlink>
        <a:srgbClr val="80425F"/>
      </a:hlink>
      <a:folHlink>
        <a:srgbClr val="8DA9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E82F3F9-1C23-401D-B2A3-5D869CEAD926}">
  <we:reference id="22ff87a5-132f-4d52-9e97-94d888e4dd91" version="3.7.0.0" store="EXCatalog" storeType="EXCatalog"/>
  <we:alternateReferences>
    <we:reference id="WA104380050" version="3.7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fbb7d6cc-0636-42a2-8a44-887e50a6cba1" xsi:nil="true"/>
    <Process xmlns="fbb7d6cc-0636-42a2-8a44-887e50a6cba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4C2EB6B24BF244B90F78491AB13C30E" ma:contentTypeVersion="10" ma:contentTypeDescription="Ein neues Dokument erstellen." ma:contentTypeScope="" ma:versionID="9d5b1f6c9cd123a32717e0d99ca319c1">
  <xsd:schema xmlns:xsd="http://www.w3.org/2001/XMLSchema" xmlns:xs="http://www.w3.org/2001/XMLSchema" xmlns:p="http://schemas.microsoft.com/office/2006/metadata/properties" xmlns:ns2="fbb7d6cc-0636-42a2-8a44-887e50a6cba1" xmlns:ns3="808796e2-e496-4b0d-aeb7-d41c10425c26" targetNamespace="http://schemas.microsoft.com/office/2006/metadata/properties" ma:root="true" ma:fieldsID="9a35f54de3d2ca86a3fea80e7136daed" ns2:_="" ns3:_="">
    <xsd:import namespace="fbb7d6cc-0636-42a2-8a44-887e50a6cba1"/>
    <xsd:import namespace="808796e2-e496-4b0d-aeb7-d41c10425c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_Flow_SignoffStatus" minOccurs="0"/>
                <xsd:element ref="ns2:MediaServiceAutoKeyPoints" minOccurs="0"/>
                <xsd:element ref="ns2:MediaServiceKeyPoints" minOccurs="0"/>
                <xsd:element ref="ns2:Process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b7d6cc-0636-42a2-8a44-887e50a6cb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Flow_SignoffStatus" ma:index="10" nillable="true" ma:displayName="Status Unterschrift" ma:format="Dropdown" ma:internalName="Status_x0020_Unterschrift">
      <xsd:simpleType>
        <xsd:restriction base="dms:Text">
          <xsd:maxLength value="255"/>
        </xsd:restriction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Process" ma:index="13" nillable="true" ma:displayName="Process" ma:description="Process that belong to the template" ma:format="Dropdown" ma:internalName="Process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8796e2-e496-4b0d-aeb7-d41c10425c2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E14D85-18F8-49C5-B0F8-76F036F9DEA1}">
  <ds:schemaRefs>
    <ds:schemaRef ds:uri="808796e2-e496-4b0d-aeb7-d41c10425c26"/>
    <ds:schemaRef ds:uri="fbb7d6cc-0636-42a2-8a44-887e50a6cba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A751C2-0815-4A0B-82A6-449F5AD03F4C}">
  <ds:schemaRefs>
    <ds:schemaRef ds:uri="808796e2-e496-4b0d-aeb7-d41c10425c26"/>
    <ds:schemaRef ds:uri="fbb7d6cc-0636-42a2-8a44-887e50a6cba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2665421-6122-4D3D-B8BE-E90EAC9C4FB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b25818e-5bd5-49bf-99de-53e3e7b42630}" enabled="0" method="" siteId="{eb25818e-5bd5-49bf-99de-53e3e7b4263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FO_en_Visual_Handbook_V1.0</Template>
  <TotalTime>0</TotalTime>
  <Words>646</Words>
  <Application>Microsoft Office PowerPoint</Application>
  <PresentationFormat>Bildschirmpräsentation (16:9)</PresentationFormat>
  <Paragraphs>81</Paragraphs>
  <Slides>12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</vt:i4>
      </vt:variant>
    </vt:vector>
  </HeadingPairs>
  <TitlesOfParts>
    <vt:vector size="23" baseType="lpstr">
      <vt:lpstr>-apple-system</vt:lpstr>
      <vt:lpstr>Arial</vt:lpstr>
      <vt:lpstr>Bradley Hand ITC</vt:lpstr>
      <vt:lpstr>Calibri</vt:lpstr>
      <vt:lpstr>Calibri Light</vt:lpstr>
      <vt:lpstr>Consolas</vt:lpstr>
      <vt:lpstr>Lato</vt:lpstr>
      <vt:lpstr>Roboto</vt:lpstr>
      <vt:lpstr>Wingdings</vt:lpstr>
      <vt:lpstr>ERNI Corporate </vt:lpstr>
      <vt:lpstr>ERNI Corporate </vt:lpstr>
      <vt:lpstr>Custom Web UI Using Torizon</vt:lpstr>
      <vt:lpstr>PowerPoint-Präsentation</vt:lpstr>
      <vt:lpstr>Index</vt:lpstr>
      <vt:lpstr>Original Idea</vt:lpstr>
      <vt:lpstr>Setup</vt:lpstr>
      <vt:lpstr>Design</vt:lpstr>
      <vt:lpstr>Code</vt:lpstr>
      <vt:lpstr>Code - Recap</vt:lpstr>
      <vt:lpstr>Github Repository</vt:lpstr>
      <vt:lpstr>Publish</vt:lpstr>
      <vt:lpstr>Publish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Handbook</dc:title>
  <dc:creator>Stefan Daniel (ERNI)</dc:creator>
  <cp:lastModifiedBy>Stefan Daniel (ERNI)</cp:lastModifiedBy>
  <cp:revision>10</cp:revision>
  <dcterms:created xsi:type="dcterms:W3CDTF">2024-03-26T12:39:52Z</dcterms:created>
  <dcterms:modified xsi:type="dcterms:W3CDTF">2024-05-03T09:49:19Z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0x01010054C2EB6B24BF244B90F78491AB13C30E</vt:lpwstr>
  </property>
  <property fmtid="{D5CDD505-2E9C-101B-9397-08002B2CF9AE}" pid="3" name="AuthorIds_UIVersion_1024">
    <vt:lpwstr>32</vt:lpwstr>
  </property>
</Properties>
</file>